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38"/>
  </p:notesMasterIdLst>
  <p:sldIdLst>
    <p:sldId id="259" r:id="rId3"/>
    <p:sldId id="257" r:id="rId4"/>
    <p:sldId id="258" r:id="rId5"/>
    <p:sldId id="267" r:id="rId6"/>
    <p:sldId id="268" r:id="rId7"/>
    <p:sldId id="309" r:id="rId8"/>
    <p:sldId id="329" r:id="rId9"/>
    <p:sldId id="310" r:id="rId10"/>
    <p:sldId id="314" r:id="rId11"/>
    <p:sldId id="350" r:id="rId12"/>
    <p:sldId id="312" r:id="rId13"/>
    <p:sldId id="349" r:id="rId14"/>
    <p:sldId id="315" r:id="rId15"/>
    <p:sldId id="330" r:id="rId16"/>
    <p:sldId id="331" r:id="rId17"/>
    <p:sldId id="340" r:id="rId18"/>
    <p:sldId id="341" r:id="rId19"/>
    <p:sldId id="316" r:id="rId20"/>
    <p:sldId id="317" r:id="rId21"/>
    <p:sldId id="318" r:id="rId22"/>
    <p:sldId id="319" r:id="rId23"/>
    <p:sldId id="320" r:id="rId24"/>
    <p:sldId id="322" r:id="rId25"/>
    <p:sldId id="348" r:id="rId26"/>
    <p:sldId id="270" r:id="rId27"/>
    <p:sldId id="271" r:id="rId28"/>
    <p:sldId id="272" r:id="rId29"/>
    <p:sldId id="273" r:id="rId30"/>
    <p:sldId id="274" r:id="rId31"/>
    <p:sldId id="275" r:id="rId32"/>
    <p:sldId id="338" r:id="rId33"/>
    <p:sldId id="344" r:id="rId34"/>
    <p:sldId id="343" r:id="rId35"/>
    <p:sldId id="346" r:id="rId36"/>
    <p:sldId id="289" r:id="rId37"/>
  </p:sldIdLst>
  <p:sldSz cx="9144000" cy="5143500" type="screen16x9"/>
  <p:notesSz cx="6858000" cy="9144000"/>
  <p:defaultTextStyle>
    <a:lvl1pPr marL="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3399FF"/>
    <a:srgbClr val="00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87621" autoAdjust="0"/>
  </p:normalViewPr>
  <p:slideViewPr>
    <p:cSldViewPr>
      <p:cViewPr>
        <p:scale>
          <a:sx n="60" d="100"/>
          <a:sy n="60" d="100"/>
        </p:scale>
        <p:origin x="-78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07B9A-D470-4D94-B468-6CE2804F49F2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12ACFBC4-3158-478C-89CD-5E0DD320E902}">
      <dgm:prSet phldrT="[Tekst]" custT="1"/>
      <dgm:spPr>
        <a:solidFill>
          <a:srgbClr val="3399FF"/>
        </a:solidFill>
      </dgm:spPr>
      <dgm:t>
        <a:bodyPr/>
        <a:lstStyle/>
        <a:p>
          <a:r>
            <a:rPr lang="pl-PL" sz="14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INKUBACJA</a:t>
          </a:r>
          <a:endParaRPr lang="pl-PL" sz="14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12A7291A-EA15-466F-8B3F-539942650523}" type="parTrans" cxnId="{31B704AB-EAC5-40FF-927D-6986EC36134B}">
      <dgm:prSet/>
      <dgm:spPr/>
      <dgm:t>
        <a:bodyPr/>
        <a:lstStyle/>
        <a:p>
          <a:endParaRPr lang="pl-PL"/>
        </a:p>
      </dgm:t>
    </dgm:pt>
    <dgm:pt modelId="{23C17A12-DC80-4173-9777-EFF2A1969965}" type="sibTrans" cxnId="{31B704AB-EAC5-40FF-927D-6986EC36134B}">
      <dgm:prSet/>
      <dgm:spPr>
        <a:solidFill>
          <a:srgbClr val="3399FF"/>
        </a:solidFill>
        <a:scene3d>
          <a:camera prst="perspectiveLeft">
            <a:rot lat="0" lon="1200000" rev="0"/>
          </a:camera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pl-PL"/>
        </a:p>
      </dgm:t>
    </dgm:pt>
    <dgm:pt modelId="{7F473F1B-99BC-4232-B577-D0FCB2BF4828}">
      <dgm:prSet phldrT="[Tekst]" custT="1"/>
      <dgm:spPr>
        <a:solidFill>
          <a:srgbClr val="00CC00"/>
        </a:solidFill>
      </dgm:spPr>
      <dgm:t>
        <a:bodyPr/>
        <a:lstStyle/>
        <a:p>
          <a:r>
            <a:rPr lang="pl-PL" sz="14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INTEGRACJA</a:t>
          </a:r>
          <a:endParaRPr lang="pl-PL" sz="14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11EC369D-F5FC-46D5-9D4E-03BBD0F1E23F}" type="parTrans" cxnId="{2C50A153-1818-4D36-BF63-E28F6D198E8A}">
      <dgm:prSet/>
      <dgm:spPr/>
      <dgm:t>
        <a:bodyPr/>
        <a:lstStyle/>
        <a:p>
          <a:endParaRPr lang="pl-PL"/>
        </a:p>
      </dgm:t>
    </dgm:pt>
    <dgm:pt modelId="{3CFFAFC6-6C81-48E8-9F86-77BE6E4F2205}" type="sibTrans" cxnId="{2C50A153-1818-4D36-BF63-E28F6D198E8A}">
      <dgm:prSet/>
      <dgm:spPr>
        <a:solidFill>
          <a:srgbClr val="00CC00"/>
        </a:solidFill>
      </dgm:spPr>
      <dgm:t>
        <a:bodyPr/>
        <a:lstStyle/>
        <a:p>
          <a:endParaRPr lang="pl-PL"/>
        </a:p>
      </dgm:t>
    </dgm:pt>
    <dgm:pt modelId="{74847CC7-337F-41E4-B07E-9F767A1920B2}">
      <dgm:prSet phldrT="[Tekst]" custT="1"/>
      <dgm:spPr>
        <a:solidFill>
          <a:srgbClr val="FF6600"/>
        </a:solidFill>
      </dgm:spPr>
      <dgm:t>
        <a:bodyPr/>
        <a:lstStyle/>
        <a:p>
          <a:r>
            <a:rPr lang="pl-PL" sz="14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PROMOCJA</a:t>
          </a:r>
          <a:endParaRPr lang="pl-PL" sz="14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5D7F087A-EB51-4915-B862-4268BDDEDDE9}" type="parTrans" cxnId="{3A03B922-EBC8-40D5-8BE7-6821D802132D}">
      <dgm:prSet/>
      <dgm:spPr/>
      <dgm:t>
        <a:bodyPr/>
        <a:lstStyle/>
        <a:p>
          <a:endParaRPr lang="pl-PL"/>
        </a:p>
      </dgm:t>
    </dgm:pt>
    <dgm:pt modelId="{EFED5100-CB15-4864-88C2-1C141CA953DE}" type="sibTrans" cxnId="{3A03B922-EBC8-40D5-8BE7-6821D802132D}">
      <dgm:prSet/>
      <dgm:spPr>
        <a:solidFill>
          <a:srgbClr val="FF6600"/>
        </a:solidFill>
      </dgm:spPr>
      <dgm:t>
        <a:bodyPr/>
        <a:lstStyle/>
        <a:p>
          <a:endParaRPr lang="pl-PL"/>
        </a:p>
      </dgm:t>
    </dgm:pt>
    <dgm:pt modelId="{1B0EC1F3-99B8-45AE-AA6C-5004EC13FBF8}" type="pres">
      <dgm:prSet presAssocID="{74907B9A-D470-4D94-B468-6CE2804F49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0FF841-2E0D-4040-959D-DB26CB48BA96}" type="pres">
      <dgm:prSet presAssocID="{12ACFBC4-3158-478C-89CD-5E0DD320E902}" presName="gear1" presStyleLbl="node1" presStyleIdx="0" presStyleCnt="3" custLinFactNeighborX="5657" custLinFactNeighborY="-471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86644A-5600-47D2-A7FC-25BEE95C8E45}" type="pres">
      <dgm:prSet presAssocID="{12ACFBC4-3158-478C-89CD-5E0DD320E902}" presName="gear1srcNode" presStyleLbl="node1" presStyleIdx="0" presStyleCnt="3"/>
      <dgm:spPr/>
      <dgm:t>
        <a:bodyPr/>
        <a:lstStyle/>
        <a:p>
          <a:endParaRPr lang="pl-PL"/>
        </a:p>
      </dgm:t>
    </dgm:pt>
    <dgm:pt modelId="{06B1B949-3705-42C6-A93A-4DA0532E0AF5}" type="pres">
      <dgm:prSet presAssocID="{12ACFBC4-3158-478C-89CD-5E0DD320E902}" presName="gear1dstNode" presStyleLbl="node1" presStyleIdx="0" presStyleCnt="3"/>
      <dgm:spPr/>
      <dgm:t>
        <a:bodyPr/>
        <a:lstStyle/>
        <a:p>
          <a:endParaRPr lang="pl-PL"/>
        </a:p>
      </dgm:t>
    </dgm:pt>
    <dgm:pt modelId="{207C3AFD-4844-4507-9DC9-C7B692AA1DE2}" type="pres">
      <dgm:prSet presAssocID="{7F473F1B-99BC-4232-B577-D0FCB2BF4828}" presName="gear2" presStyleLbl="node1" presStyleIdx="1" presStyleCnt="3" custScaleX="150323" custScaleY="136322" custLinFactNeighborX="-17670" custLinFactNeighborY="2272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E758B8-810E-4381-8344-28842A3123AA}" type="pres">
      <dgm:prSet presAssocID="{7F473F1B-99BC-4232-B577-D0FCB2BF4828}" presName="gear2srcNode" presStyleLbl="node1" presStyleIdx="1" presStyleCnt="3"/>
      <dgm:spPr/>
      <dgm:t>
        <a:bodyPr/>
        <a:lstStyle/>
        <a:p>
          <a:endParaRPr lang="pl-PL"/>
        </a:p>
      </dgm:t>
    </dgm:pt>
    <dgm:pt modelId="{96D49FC1-CBA9-4CFE-A9E5-5A26ACBC9BD3}" type="pres">
      <dgm:prSet presAssocID="{7F473F1B-99BC-4232-B577-D0FCB2BF4828}" presName="gear2dstNode" presStyleLbl="node1" presStyleIdx="1" presStyleCnt="3"/>
      <dgm:spPr/>
      <dgm:t>
        <a:bodyPr/>
        <a:lstStyle/>
        <a:p>
          <a:endParaRPr lang="pl-PL"/>
        </a:p>
      </dgm:t>
    </dgm:pt>
    <dgm:pt modelId="{287E3C8D-2B0C-42D6-8B96-88A04013D558}" type="pres">
      <dgm:prSet presAssocID="{74847CC7-337F-41E4-B07E-9F767A1920B2}" presName="gear3" presStyleLbl="node1" presStyleIdx="2" presStyleCnt="3" custScaleX="143669" custScaleY="132262" custLinFactNeighborX="12588" custLinFactNeighborY="-4908"/>
      <dgm:spPr/>
      <dgm:t>
        <a:bodyPr/>
        <a:lstStyle/>
        <a:p>
          <a:endParaRPr lang="pl-PL"/>
        </a:p>
      </dgm:t>
    </dgm:pt>
    <dgm:pt modelId="{76DE9C7F-ACAA-41E3-B445-9FFF6EF32B85}" type="pres">
      <dgm:prSet presAssocID="{74847CC7-337F-41E4-B07E-9F767A1920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45108-97A9-486A-8FF4-F5C07C492E76}" type="pres">
      <dgm:prSet presAssocID="{74847CC7-337F-41E4-B07E-9F767A1920B2}" presName="gear3srcNode" presStyleLbl="node1" presStyleIdx="2" presStyleCnt="3"/>
      <dgm:spPr/>
      <dgm:t>
        <a:bodyPr/>
        <a:lstStyle/>
        <a:p>
          <a:endParaRPr lang="pl-PL"/>
        </a:p>
      </dgm:t>
    </dgm:pt>
    <dgm:pt modelId="{D5462B46-7938-41B6-8BDD-CD0B5D2A60F5}" type="pres">
      <dgm:prSet presAssocID="{74847CC7-337F-41E4-B07E-9F767A1920B2}" presName="gear3dstNode" presStyleLbl="node1" presStyleIdx="2" presStyleCnt="3"/>
      <dgm:spPr/>
      <dgm:t>
        <a:bodyPr/>
        <a:lstStyle/>
        <a:p>
          <a:endParaRPr lang="pl-PL"/>
        </a:p>
      </dgm:t>
    </dgm:pt>
    <dgm:pt modelId="{628E7F04-4CA3-45C6-A298-6FF8D6FC1D18}" type="pres">
      <dgm:prSet presAssocID="{23C17A12-DC80-4173-9777-EFF2A1969965}" presName="connector1" presStyleLbl="sibTrans2D1" presStyleIdx="0" presStyleCnt="3" custAng="0" custScaleX="89530" custScaleY="77828" custLinFactNeighborX="11589" custLinFactNeighborY="-11228"/>
      <dgm:spPr/>
      <dgm:t>
        <a:bodyPr/>
        <a:lstStyle/>
        <a:p>
          <a:endParaRPr lang="pl-PL"/>
        </a:p>
      </dgm:t>
    </dgm:pt>
    <dgm:pt modelId="{BE81B4B9-860C-4A85-A12D-B5B3F8DE6696}" type="pres">
      <dgm:prSet presAssocID="{3CFFAFC6-6C81-48E8-9F86-77BE6E4F2205}" presName="connector2" presStyleLbl="sibTrans2D1" presStyleIdx="1" presStyleCnt="3" custAng="408546" custLinFactNeighborX="-34627" custLinFactNeighborY="10942"/>
      <dgm:spPr/>
      <dgm:t>
        <a:bodyPr/>
        <a:lstStyle/>
        <a:p>
          <a:endParaRPr lang="pl-PL"/>
        </a:p>
      </dgm:t>
    </dgm:pt>
    <dgm:pt modelId="{A1866ADC-EC2E-4E43-80FD-452C6F5D80A3}" type="pres">
      <dgm:prSet presAssocID="{EFED5100-CB15-4864-88C2-1C141CA953DE}" presName="connector3" presStyleLbl="sibTrans2D1" presStyleIdx="2" presStyleCnt="3" custAng="559007" custScaleX="152962" custScaleY="118770" custLinFactNeighborX="16046" custLinFactNeighborY="-115"/>
      <dgm:spPr/>
      <dgm:t>
        <a:bodyPr/>
        <a:lstStyle/>
        <a:p>
          <a:endParaRPr lang="pl-PL"/>
        </a:p>
      </dgm:t>
    </dgm:pt>
  </dgm:ptLst>
  <dgm:cxnLst>
    <dgm:cxn modelId="{80998F0D-5892-463D-A52D-61C1CAA3CDE6}" type="presOf" srcId="{12ACFBC4-3158-478C-89CD-5E0DD320E902}" destId="{A40FF841-2E0D-4040-959D-DB26CB48BA96}" srcOrd="0" destOrd="0" presId="urn:microsoft.com/office/officeart/2005/8/layout/gear1"/>
    <dgm:cxn modelId="{6080B0B6-3067-4023-98A0-0DA2A7B56F93}" type="presOf" srcId="{74847CC7-337F-41E4-B07E-9F767A1920B2}" destId="{D5462B46-7938-41B6-8BDD-CD0B5D2A60F5}" srcOrd="3" destOrd="0" presId="urn:microsoft.com/office/officeart/2005/8/layout/gear1"/>
    <dgm:cxn modelId="{253B576E-469A-4738-AB97-89BE3F7F0A14}" type="presOf" srcId="{7F473F1B-99BC-4232-B577-D0FCB2BF4828}" destId="{83E758B8-810E-4381-8344-28842A3123AA}" srcOrd="1" destOrd="0" presId="urn:microsoft.com/office/officeart/2005/8/layout/gear1"/>
    <dgm:cxn modelId="{8C99AFB3-835B-4609-BB86-F9A29840768A}" type="presOf" srcId="{23C17A12-DC80-4173-9777-EFF2A1969965}" destId="{628E7F04-4CA3-45C6-A298-6FF8D6FC1D18}" srcOrd="0" destOrd="0" presId="urn:microsoft.com/office/officeart/2005/8/layout/gear1"/>
    <dgm:cxn modelId="{B0ABB799-F7A3-4CCA-B178-CF44416707BA}" type="presOf" srcId="{3CFFAFC6-6C81-48E8-9F86-77BE6E4F2205}" destId="{BE81B4B9-860C-4A85-A12D-B5B3F8DE6696}" srcOrd="0" destOrd="0" presId="urn:microsoft.com/office/officeart/2005/8/layout/gear1"/>
    <dgm:cxn modelId="{EB5B9ED4-E935-4913-BC19-45A4136BDC93}" type="presOf" srcId="{74847CC7-337F-41E4-B07E-9F767A1920B2}" destId="{44945108-97A9-486A-8FF4-F5C07C492E76}" srcOrd="2" destOrd="0" presId="urn:microsoft.com/office/officeart/2005/8/layout/gear1"/>
    <dgm:cxn modelId="{5C565818-4073-43F3-B4E8-B45770F2311A}" type="presOf" srcId="{7F473F1B-99BC-4232-B577-D0FCB2BF4828}" destId="{207C3AFD-4844-4507-9DC9-C7B692AA1DE2}" srcOrd="0" destOrd="0" presId="urn:microsoft.com/office/officeart/2005/8/layout/gear1"/>
    <dgm:cxn modelId="{786207D5-B6DD-4E28-8C84-5E804DB3B7AC}" type="presOf" srcId="{12ACFBC4-3158-478C-89CD-5E0DD320E902}" destId="{7586644A-5600-47D2-A7FC-25BEE95C8E45}" srcOrd="1" destOrd="0" presId="urn:microsoft.com/office/officeart/2005/8/layout/gear1"/>
    <dgm:cxn modelId="{04D7D7E7-966E-4E2D-8363-08C19B7E0746}" type="presOf" srcId="{EFED5100-CB15-4864-88C2-1C141CA953DE}" destId="{A1866ADC-EC2E-4E43-80FD-452C6F5D80A3}" srcOrd="0" destOrd="0" presId="urn:microsoft.com/office/officeart/2005/8/layout/gear1"/>
    <dgm:cxn modelId="{3A03B922-EBC8-40D5-8BE7-6821D802132D}" srcId="{74907B9A-D470-4D94-B468-6CE2804F49F2}" destId="{74847CC7-337F-41E4-B07E-9F767A1920B2}" srcOrd="2" destOrd="0" parTransId="{5D7F087A-EB51-4915-B862-4268BDDEDDE9}" sibTransId="{EFED5100-CB15-4864-88C2-1C141CA953DE}"/>
    <dgm:cxn modelId="{2C50A153-1818-4D36-BF63-E28F6D198E8A}" srcId="{74907B9A-D470-4D94-B468-6CE2804F49F2}" destId="{7F473F1B-99BC-4232-B577-D0FCB2BF4828}" srcOrd="1" destOrd="0" parTransId="{11EC369D-F5FC-46D5-9D4E-03BBD0F1E23F}" sibTransId="{3CFFAFC6-6C81-48E8-9F86-77BE6E4F2205}"/>
    <dgm:cxn modelId="{31B704AB-EAC5-40FF-927D-6986EC36134B}" srcId="{74907B9A-D470-4D94-B468-6CE2804F49F2}" destId="{12ACFBC4-3158-478C-89CD-5E0DD320E902}" srcOrd="0" destOrd="0" parTransId="{12A7291A-EA15-466F-8B3F-539942650523}" sibTransId="{23C17A12-DC80-4173-9777-EFF2A1969965}"/>
    <dgm:cxn modelId="{7CCC6CA7-781D-4282-A33A-66AB6881B14E}" type="presOf" srcId="{7F473F1B-99BC-4232-B577-D0FCB2BF4828}" destId="{96D49FC1-CBA9-4CFE-A9E5-5A26ACBC9BD3}" srcOrd="2" destOrd="0" presId="urn:microsoft.com/office/officeart/2005/8/layout/gear1"/>
    <dgm:cxn modelId="{8BCAC2FF-9EF4-4EBF-9CC0-038FE7547D85}" type="presOf" srcId="{74907B9A-D470-4D94-B468-6CE2804F49F2}" destId="{1B0EC1F3-99B8-45AE-AA6C-5004EC13FBF8}" srcOrd="0" destOrd="0" presId="urn:microsoft.com/office/officeart/2005/8/layout/gear1"/>
    <dgm:cxn modelId="{98AFE973-2E21-4F41-A199-1D1538223093}" type="presOf" srcId="{74847CC7-337F-41E4-B07E-9F767A1920B2}" destId="{287E3C8D-2B0C-42D6-8B96-88A04013D558}" srcOrd="0" destOrd="0" presId="urn:microsoft.com/office/officeart/2005/8/layout/gear1"/>
    <dgm:cxn modelId="{EF06CBB6-352D-4969-A004-C3A7B9AFEB36}" type="presOf" srcId="{12ACFBC4-3158-478C-89CD-5E0DD320E902}" destId="{06B1B949-3705-42C6-A93A-4DA0532E0AF5}" srcOrd="2" destOrd="0" presId="urn:microsoft.com/office/officeart/2005/8/layout/gear1"/>
    <dgm:cxn modelId="{EB428EDC-8F57-4F73-B1F6-F5492960A614}" type="presOf" srcId="{74847CC7-337F-41E4-B07E-9F767A1920B2}" destId="{76DE9C7F-ACAA-41E3-B445-9FFF6EF32B85}" srcOrd="1" destOrd="0" presId="urn:microsoft.com/office/officeart/2005/8/layout/gear1"/>
    <dgm:cxn modelId="{0912261C-7057-40AA-9A1D-722924E755E3}" type="presParOf" srcId="{1B0EC1F3-99B8-45AE-AA6C-5004EC13FBF8}" destId="{A40FF841-2E0D-4040-959D-DB26CB48BA96}" srcOrd="0" destOrd="0" presId="urn:microsoft.com/office/officeart/2005/8/layout/gear1"/>
    <dgm:cxn modelId="{01869811-834D-4F03-A32B-02834E0DA042}" type="presParOf" srcId="{1B0EC1F3-99B8-45AE-AA6C-5004EC13FBF8}" destId="{7586644A-5600-47D2-A7FC-25BEE95C8E45}" srcOrd="1" destOrd="0" presId="urn:microsoft.com/office/officeart/2005/8/layout/gear1"/>
    <dgm:cxn modelId="{D800BFC3-26E3-4712-848F-4632567FB5EC}" type="presParOf" srcId="{1B0EC1F3-99B8-45AE-AA6C-5004EC13FBF8}" destId="{06B1B949-3705-42C6-A93A-4DA0532E0AF5}" srcOrd="2" destOrd="0" presId="urn:microsoft.com/office/officeart/2005/8/layout/gear1"/>
    <dgm:cxn modelId="{71C647BA-8C20-44F6-B2BB-E3ED0992F935}" type="presParOf" srcId="{1B0EC1F3-99B8-45AE-AA6C-5004EC13FBF8}" destId="{207C3AFD-4844-4507-9DC9-C7B692AA1DE2}" srcOrd="3" destOrd="0" presId="urn:microsoft.com/office/officeart/2005/8/layout/gear1"/>
    <dgm:cxn modelId="{6A26F2B2-99F6-4F3D-8A8B-D3FB07BCB13E}" type="presParOf" srcId="{1B0EC1F3-99B8-45AE-AA6C-5004EC13FBF8}" destId="{83E758B8-810E-4381-8344-28842A3123AA}" srcOrd="4" destOrd="0" presId="urn:microsoft.com/office/officeart/2005/8/layout/gear1"/>
    <dgm:cxn modelId="{2A3CBF95-C53D-4772-9C7A-B55DE79F6044}" type="presParOf" srcId="{1B0EC1F3-99B8-45AE-AA6C-5004EC13FBF8}" destId="{96D49FC1-CBA9-4CFE-A9E5-5A26ACBC9BD3}" srcOrd="5" destOrd="0" presId="urn:microsoft.com/office/officeart/2005/8/layout/gear1"/>
    <dgm:cxn modelId="{2786CD95-457A-4A4B-8E53-5F414C758CFE}" type="presParOf" srcId="{1B0EC1F3-99B8-45AE-AA6C-5004EC13FBF8}" destId="{287E3C8D-2B0C-42D6-8B96-88A04013D558}" srcOrd="6" destOrd="0" presId="urn:microsoft.com/office/officeart/2005/8/layout/gear1"/>
    <dgm:cxn modelId="{1055C8AB-C3AA-4172-B162-09DD777FD06E}" type="presParOf" srcId="{1B0EC1F3-99B8-45AE-AA6C-5004EC13FBF8}" destId="{76DE9C7F-ACAA-41E3-B445-9FFF6EF32B85}" srcOrd="7" destOrd="0" presId="urn:microsoft.com/office/officeart/2005/8/layout/gear1"/>
    <dgm:cxn modelId="{3DE8C0C8-8A4D-4DB3-BBBE-7D83CDF84DB2}" type="presParOf" srcId="{1B0EC1F3-99B8-45AE-AA6C-5004EC13FBF8}" destId="{44945108-97A9-486A-8FF4-F5C07C492E76}" srcOrd="8" destOrd="0" presId="urn:microsoft.com/office/officeart/2005/8/layout/gear1"/>
    <dgm:cxn modelId="{A741A3C2-8EFC-4DF4-B3DD-9675D4CC1F9F}" type="presParOf" srcId="{1B0EC1F3-99B8-45AE-AA6C-5004EC13FBF8}" destId="{D5462B46-7938-41B6-8BDD-CD0B5D2A60F5}" srcOrd="9" destOrd="0" presId="urn:microsoft.com/office/officeart/2005/8/layout/gear1"/>
    <dgm:cxn modelId="{BD3BCDC5-2B88-4627-88C8-269F2FD0F039}" type="presParOf" srcId="{1B0EC1F3-99B8-45AE-AA6C-5004EC13FBF8}" destId="{628E7F04-4CA3-45C6-A298-6FF8D6FC1D18}" srcOrd="10" destOrd="0" presId="urn:microsoft.com/office/officeart/2005/8/layout/gear1"/>
    <dgm:cxn modelId="{5C3F3556-5804-4569-A6B0-052EC318F1C8}" type="presParOf" srcId="{1B0EC1F3-99B8-45AE-AA6C-5004EC13FBF8}" destId="{BE81B4B9-860C-4A85-A12D-B5B3F8DE6696}" srcOrd="11" destOrd="0" presId="urn:microsoft.com/office/officeart/2005/8/layout/gear1"/>
    <dgm:cxn modelId="{6BE858A1-2BE9-40BE-A30B-0B7F4DE03F7E}" type="presParOf" srcId="{1B0EC1F3-99B8-45AE-AA6C-5004EC13FBF8}" destId="{A1866ADC-EC2E-4E43-80FD-452C6F5D80A3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07B9A-D470-4D94-B468-6CE2804F49F2}" type="doc">
      <dgm:prSet loTypeId="urn:microsoft.com/office/officeart/2005/8/layout/gear1" loCatId="process" qsTypeId="urn:microsoft.com/office/officeart/2005/8/quickstyle/3d1" qsCatId="3D" csTypeId="urn:microsoft.com/office/officeart/2005/8/colors/colorful5" csCatId="colorful" phldr="1"/>
      <dgm:spPr/>
    </dgm:pt>
    <dgm:pt modelId="{12ACFBC4-3158-478C-89CD-5E0DD320E902}">
      <dgm:prSet phldrT="[Tekst]" custT="1"/>
      <dgm:spPr>
        <a:solidFill>
          <a:srgbClr val="3399FF"/>
        </a:solidFill>
      </dgm:spPr>
      <dgm:t>
        <a:bodyPr/>
        <a:lstStyle/>
        <a:p>
          <a:r>
            <a:rPr lang="pl-PL" sz="1000" b="0" dirty="0" smtClean="0">
              <a:effectLst/>
              <a:latin typeface="Arial Narrow" pitchFamily="34" charset="0"/>
            </a:rPr>
            <a:t>INKUBACJA</a:t>
          </a:r>
          <a:endParaRPr lang="pl-PL" sz="1450" b="0" dirty="0">
            <a:effectLst/>
            <a:latin typeface="Arial Narrow" pitchFamily="34" charset="0"/>
          </a:endParaRPr>
        </a:p>
      </dgm:t>
    </dgm:pt>
    <dgm:pt modelId="{12A7291A-EA15-466F-8B3F-539942650523}" type="parTrans" cxnId="{31B704AB-EAC5-40FF-927D-6986EC36134B}">
      <dgm:prSet/>
      <dgm:spPr/>
      <dgm:t>
        <a:bodyPr/>
        <a:lstStyle/>
        <a:p>
          <a:endParaRPr lang="pl-PL"/>
        </a:p>
      </dgm:t>
    </dgm:pt>
    <dgm:pt modelId="{23C17A12-DC80-4173-9777-EFF2A1969965}" type="sibTrans" cxnId="{31B704AB-EAC5-40FF-927D-6986EC36134B}">
      <dgm:prSet/>
      <dgm:spPr>
        <a:solidFill>
          <a:srgbClr val="3399FF"/>
        </a:solidFill>
        <a:scene3d>
          <a:camera prst="perspectiveLeft">
            <a:rot lat="0" lon="1200000" rev="0"/>
          </a:camera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pl-PL"/>
        </a:p>
      </dgm:t>
    </dgm:pt>
    <dgm:pt modelId="{7F473F1B-99BC-4232-B577-D0FCB2BF4828}">
      <dgm:prSet phldrT="[Tekst]" custT="1"/>
      <dgm:spPr>
        <a:solidFill>
          <a:srgbClr val="00CC00"/>
        </a:solidFill>
      </dgm:spPr>
      <dgm:t>
        <a:bodyPr/>
        <a:lstStyle/>
        <a:p>
          <a:r>
            <a:rPr lang="pl-PL" sz="1000" b="0" dirty="0" smtClean="0">
              <a:effectLst/>
              <a:latin typeface="Arial Narrow" pitchFamily="34" charset="0"/>
            </a:rPr>
            <a:t>INTEGRACJA</a:t>
          </a:r>
          <a:endParaRPr lang="pl-PL" sz="1450" b="0" dirty="0">
            <a:effectLst/>
            <a:latin typeface="Arial Narrow" pitchFamily="34" charset="0"/>
          </a:endParaRPr>
        </a:p>
      </dgm:t>
    </dgm:pt>
    <dgm:pt modelId="{11EC369D-F5FC-46D5-9D4E-03BBD0F1E23F}" type="parTrans" cxnId="{2C50A153-1818-4D36-BF63-E28F6D198E8A}">
      <dgm:prSet/>
      <dgm:spPr/>
      <dgm:t>
        <a:bodyPr/>
        <a:lstStyle/>
        <a:p>
          <a:endParaRPr lang="pl-PL"/>
        </a:p>
      </dgm:t>
    </dgm:pt>
    <dgm:pt modelId="{3CFFAFC6-6C81-48E8-9F86-77BE6E4F2205}" type="sibTrans" cxnId="{2C50A153-1818-4D36-BF63-E28F6D198E8A}">
      <dgm:prSet/>
      <dgm:spPr>
        <a:solidFill>
          <a:srgbClr val="00CC00"/>
        </a:solidFill>
      </dgm:spPr>
      <dgm:t>
        <a:bodyPr/>
        <a:lstStyle/>
        <a:p>
          <a:endParaRPr lang="pl-PL"/>
        </a:p>
      </dgm:t>
    </dgm:pt>
    <dgm:pt modelId="{74847CC7-337F-41E4-B07E-9F767A1920B2}">
      <dgm:prSet phldrT="[Tekst]" custT="1"/>
      <dgm:spPr>
        <a:solidFill>
          <a:srgbClr val="FF6600"/>
        </a:solidFill>
      </dgm:spPr>
      <dgm:t>
        <a:bodyPr/>
        <a:lstStyle/>
        <a:p>
          <a:r>
            <a:rPr lang="pl-PL" sz="1000" b="0" dirty="0" smtClean="0">
              <a:effectLst/>
              <a:latin typeface="Arial Narrow" pitchFamily="34" charset="0"/>
            </a:rPr>
            <a:t>PROMOCJA</a:t>
          </a:r>
          <a:endParaRPr lang="pl-PL" sz="1450" b="0" dirty="0">
            <a:effectLst/>
            <a:latin typeface="Arial Narrow" pitchFamily="34" charset="0"/>
          </a:endParaRPr>
        </a:p>
      </dgm:t>
    </dgm:pt>
    <dgm:pt modelId="{5D7F087A-EB51-4915-B862-4268BDDEDDE9}" type="parTrans" cxnId="{3A03B922-EBC8-40D5-8BE7-6821D802132D}">
      <dgm:prSet/>
      <dgm:spPr/>
      <dgm:t>
        <a:bodyPr/>
        <a:lstStyle/>
        <a:p>
          <a:endParaRPr lang="pl-PL"/>
        </a:p>
      </dgm:t>
    </dgm:pt>
    <dgm:pt modelId="{EFED5100-CB15-4864-88C2-1C141CA953DE}" type="sibTrans" cxnId="{3A03B922-EBC8-40D5-8BE7-6821D802132D}">
      <dgm:prSet/>
      <dgm:spPr>
        <a:solidFill>
          <a:srgbClr val="FF6600"/>
        </a:solidFill>
      </dgm:spPr>
      <dgm:t>
        <a:bodyPr/>
        <a:lstStyle/>
        <a:p>
          <a:endParaRPr lang="pl-PL"/>
        </a:p>
      </dgm:t>
    </dgm:pt>
    <dgm:pt modelId="{1B0EC1F3-99B8-45AE-AA6C-5004EC13FBF8}" type="pres">
      <dgm:prSet presAssocID="{74907B9A-D470-4D94-B468-6CE2804F49F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40FF841-2E0D-4040-959D-DB26CB48BA96}" type="pres">
      <dgm:prSet presAssocID="{12ACFBC4-3158-478C-89CD-5E0DD320E902}" presName="gear1" presStyleLbl="node1" presStyleIdx="0" presStyleCnt="3" custLinFactNeighborX="20015" custLinFactNeighborY="-7468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86644A-5600-47D2-A7FC-25BEE95C8E45}" type="pres">
      <dgm:prSet presAssocID="{12ACFBC4-3158-478C-89CD-5E0DD320E902}" presName="gear1srcNode" presStyleLbl="node1" presStyleIdx="0" presStyleCnt="3"/>
      <dgm:spPr/>
      <dgm:t>
        <a:bodyPr/>
        <a:lstStyle/>
        <a:p>
          <a:endParaRPr lang="pl-PL"/>
        </a:p>
      </dgm:t>
    </dgm:pt>
    <dgm:pt modelId="{06B1B949-3705-42C6-A93A-4DA0532E0AF5}" type="pres">
      <dgm:prSet presAssocID="{12ACFBC4-3158-478C-89CD-5E0DD320E902}" presName="gear1dstNode" presStyleLbl="node1" presStyleIdx="0" presStyleCnt="3"/>
      <dgm:spPr/>
      <dgm:t>
        <a:bodyPr/>
        <a:lstStyle/>
        <a:p>
          <a:endParaRPr lang="pl-PL"/>
        </a:p>
      </dgm:t>
    </dgm:pt>
    <dgm:pt modelId="{207C3AFD-4844-4507-9DC9-C7B692AA1DE2}" type="pres">
      <dgm:prSet presAssocID="{7F473F1B-99BC-4232-B577-D0FCB2BF4828}" presName="gear2" presStyleLbl="node1" presStyleIdx="1" presStyleCnt="3" custScaleX="150323" custScaleY="136322" custLinFactNeighborX="-17670" custLinFactNeighborY="2272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E758B8-810E-4381-8344-28842A3123AA}" type="pres">
      <dgm:prSet presAssocID="{7F473F1B-99BC-4232-B577-D0FCB2BF4828}" presName="gear2srcNode" presStyleLbl="node1" presStyleIdx="1" presStyleCnt="3"/>
      <dgm:spPr/>
      <dgm:t>
        <a:bodyPr/>
        <a:lstStyle/>
        <a:p>
          <a:endParaRPr lang="pl-PL"/>
        </a:p>
      </dgm:t>
    </dgm:pt>
    <dgm:pt modelId="{96D49FC1-CBA9-4CFE-A9E5-5A26ACBC9BD3}" type="pres">
      <dgm:prSet presAssocID="{7F473F1B-99BC-4232-B577-D0FCB2BF4828}" presName="gear2dstNode" presStyleLbl="node1" presStyleIdx="1" presStyleCnt="3"/>
      <dgm:spPr/>
      <dgm:t>
        <a:bodyPr/>
        <a:lstStyle/>
        <a:p>
          <a:endParaRPr lang="pl-PL"/>
        </a:p>
      </dgm:t>
    </dgm:pt>
    <dgm:pt modelId="{287E3C8D-2B0C-42D6-8B96-88A04013D558}" type="pres">
      <dgm:prSet presAssocID="{74847CC7-337F-41E4-B07E-9F767A1920B2}" presName="gear3" presStyleLbl="node1" presStyleIdx="2" presStyleCnt="3" custScaleX="143669" custScaleY="132262" custLinFactNeighborX="12588" custLinFactNeighborY="-4908"/>
      <dgm:spPr/>
      <dgm:t>
        <a:bodyPr/>
        <a:lstStyle/>
        <a:p>
          <a:endParaRPr lang="pl-PL"/>
        </a:p>
      </dgm:t>
    </dgm:pt>
    <dgm:pt modelId="{76DE9C7F-ACAA-41E3-B445-9FFF6EF32B85}" type="pres">
      <dgm:prSet presAssocID="{74847CC7-337F-41E4-B07E-9F767A1920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45108-97A9-486A-8FF4-F5C07C492E76}" type="pres">
      <dgm:prSet presAssocID="{74847CC7-337F-41E4-B07E-9F767A1920B2}" presName="gear3srcNode" presStyleLbl="node1" presStyleIdx="2" presStyleCnt="3"/>
      <dgm:spPr/>
      <dgm:t>
        <a:bodyPr/>
        <a:lstStyle/>
        <a:p>
          <a:endParaRPr lang="pl-PL"/>
        </a:p>
      </dgm:t>
    </dgm:pt>
    <dgm:pt modelId="{D5462B46-7938-41B6-8BDD-CD0B5D2A60F5}" type="pres">
      <dgm:prSet presAssocID="{74847CC7-337F-41E4-B07E-9F767A1920B2}" presName="gear3dstNode" presStyleLbl="node1" presStyleIdx="2" presStyleCnt="3"/>
      <dgm:spPr/>
      <dgm:t>
        <a:bodyPr/>
        <a:lstStyle/>
        <a:p>
          <a:endParaRPr lang="pl-PL"/>
        </a:p>
      </dgm:t>
    </dgm:pt>
    <dgm:pt modelId="{628E7F04-4CA3-45C6-A298-6FF8D6FC1D18}" type="pres">
      <dgm:prSet presAssocID="{23C17A12-DC80-4173-9777-EFF2A1969965}" presName="connector1" presStyleLbl="sibTrans2D1" presStyleIdx="0" presStyleCnt="3" custAng="0" custScaleX="89530" custScaleY="77828" custLinFactNeighborX="11589" custLinFactNeighborY="-11228"/>
      <dgm:spPr/>
      <dgm:t>
        <a:bodyPr/>
        <a:lstStyle/>
        <a:p>
          <a:endParaRPr lang="pl-PL"/>
        </a:p>
      </dgm:t>
    </dgm:pt>
    <dgm:pt modelId="{BE81B4B9-860C-4A85-A12D-B5B3F8DE6696}" type="pres">
      <dgm:prSet presAssocID="{3CFFAFC6-6C81-48E8-9F86-77BE6E4F2205}" presName="connector2" presStyleLbl="sibTrans2D1" presStyleIdx="1" presStyleCnt="3" custAng="408546" custLinFactNeighborX="-34627" custLinFactNeighborY="10942"/>
      <dgm:spPr/>
      <dgm:t>
        <a:bodyPr/>
        <a:lstStyle/>
        <a:p>
          <a:endParaRPr lang="pl-PL"/>
        </a:p>
      </dgm:t>
    </dgm:pt>
    <dgm:pt modelId="{A1866ADC-EC2E-4E43-80FD-452C6F5D80A3}" type="pres">
      <dgm:prSet presAssocID="{EFED5100-CB15-4864-88C2-1C141CA953DE}" presName="connector3" presStyleLbl="sibTrans2D1" presStyleIdx="2" presStyleCnt="3" custAng="559007" custScaleX="152962" custScaleY="118770" custLinFactNeighborX="16046" custLinFactNeighborY="-115"/>
      <dgm:spPr/>
      <dgm:t>
        <a:bodyPr/>
        <a:lstStyle/>
        <a:p>
          <a:endParaRPr lang="pl-PL"/>
        </a:p>
      </dgm:t>
    </dgm:pt>
  </dgm:ptLst>
  <dgm:cxnLst>
    <dgm:cxn modelId="{7C6E66C6-F28C-4D79-B177-3FBED3D0DB6D}" type="presOf" srcId="{EFED5100-CB15-4864-88C2-1C141CA953DE}" destId="{A1866ADC-EC2E-4E43-80FD-452C6F5D80A3}" srcOrd="0" destOrd="0" presId="urn:microsoft.com/office/officeart/2005/8/layout/gear1"/>
    <dgm:cxn modelId="{BC382B23-B492-44FA-96D3-138780EDE6BF}" type="presOf" srcId="{74847CC7-337F-41E4-B07E-9F767A1920B2}" destId="{76DE9C7F-ACAA-41E3-B445-9FFF6EF32B85}" srcOrd="1" destOrd="0" presId="urn:microsoft.com/office/officeart/2005/8/layout/gear1"/>
    <dgm:cxn modelId="{F10FA1DA-0D30-4A40-BC68-8FA3A986D844}" type="presOf" srcId="{74847CC7-337F-41E4-B07E-9F767A1920B2}" destId="{287E3C8D-2B0C-42D6-8B96-88A04013D558}" srcOrd="0" destOrd="0" presId="urn:microsoft.com/office/officeart/2005/8/layout/gear1"/>
    <dgm:cxn modelId="{467D388C-1DA4-48EC-A283-AFE021A35871}" type="presOf" srcId="{12ACFBC4-3158-478C-89CD-5E0DD320E902}" destId="{A40FF841-2E0D-4040-959D-DB26CB48BA96}" srcOrd="0" destOrd="0" presId="urn:microsoft.com/office/officeart/2005/8/layout/gear1"/>
    <dgm:cxn modelId="{1513E835-EE72-415F-A046-3DEB2AD53985}" type="presOf" srcId="{12ACFBC4-3158-478C-89CD-5E0DD320E902}" destId="{06B1B949-3705-42C6-A93A-4DA0532E0AF5}" srcOrd="2" destOrd="0" presId="urn:microsoft.com/office/officeart/2005/8/layout/gear1"/>
    <dgm:cxn modelId="{83C326E4-937C-4184-9643-B0B5BF0C254F}" type="presOf" srcId="{7F473F1B-99BC-4232-B577-D0FCB2BF4828}" destId="{207C3AFD-4844-4507-9DC9-C7B692AA1DE2}" srcOrd="0" destOrd="0" presId="urn:microsoft.com/office/officeart/2005/8/layout/gear1"/>
    <dgm:cxn modelId="{267F7359-26FE-4037-9BA3-D478C45D18C8}" type="presOf" srcId="{74907B9A-D470-4D94-B468-6CE2804F49F2}" destId="{1B0EC1F3-99B8-45AE-AA6C-5004EC13FBF8}" srcOrd="0" destOrd="0" presId="urn:microsoft.com/office/officeart/2005/8/layout/gear1"/>
    <dgm:cxn modelId="{ACAB2CCA-9ED2-4836-AFAC-27C95ABC0547}" type="presOf" srcId="{74847CC7-337F-41E4-B07E-9F767A1920B2}" destId="{44945108-97A9-486A-8FF4-F5C07C492E76}" srcOrd="2" destOrd="0" presId="urn:microsoft.com/office/officeart/2005/8/layout/gear1"/>
    <dgm:cxn modelId="{F05544EF-9B0A-47E0-B44A-298C7B6AF52D}" type="presOf" srcId="{23C17A12-DC80-4173-9777-EFF2A1969965}" destId="{628E7F04-4CA3-45C6-A298-6FF8D6FC1D18}" srcOrd="0" destOrd="0" presId="urn:microsoft.com/office/officeart/2005/8/layout/gear1"/>
    <dgm:cxn modelId="{0A513EFD-49CD-40EC-88F2-97F222C4D91A}" type="presOf" srcId="{74847CC7-337F-41E4-B07E-9F767A1920B2}" destId="{D5462B46-7938-41B6-8BDD-CD0B5D2A60F5}" srcOrd="3" destOrd="0" presId="urn:microsoft.com/office/officeart/2005/8/layout/gear1"/>
    <dgm:cxn modelId="{3A03B922-EBC8-40D5-8BE7-6821D802132D}" srcId="{74907B9A-D470-4D94-B468-6CE2804F49F2}" destId="{74847CC7-337F-41E4-B07E-9F767A1920B2}" srcOrd="2" destOrd="0" parTransId="{5D7F087A-EB51-4915-B862-4268BDDEDDE9}" sibTransId="{EFED5100-CB15-4864-88C2-1C141CA953DE}"/>
    <dgm:cxn modelId="{2C50A153-1818-4D36-BF63-E28F6D198E8A}" srcId="{74907B9A-D470-4D94-B468-6CE2804F49F2}" destId="{7F473F1B-99BC-4232-B577-D0FCB2BF4828}" srcOrd="1" destOrd="0" parTransId="{11EC369D-F5FC-46D5-9D4E-03BBD0F1E23F}" sibTransId="{3CFFAFC6-6C81-48E8-9F86-77BE6E4F2205}"/>
    <dgm:cxn modelId="{31B704AB-EAC5-40FF-927D-6986EC36134B}" srcId="{74907B9A-D470-4D94-B468-6CE2804F49F2}" destId="{12ACFBC4-3158-478C-89CD-5E0DD320E902}" srcOrd="0" destOrd="0" parTransId="{12A7291A-EA15-466F-8B3F-539942650523}" sibTransId="{23C17A12-DC80-4173-9777-EFF2A1969965}"/>
    <dgm:cxn modelId="{8322B28F-2BB4-4CFC-A039-669A8922365C}" type="presOf" srcId="{7F473F1B-99BC-4232-B577-D0FCB2BF4828}" destId="{83E758B8-810E-4381-8344-28842A3123AA}" srcOrd="1" destOrd="0" presId="urn:microsoft.com/office/officeart/2005/8/layout/gear1"/>
    <dgm:cxn modelId="{C4EA169C-5DC9-488E-848C-C250F49F7455}" type="presOf" srcId="{12ACFBC4-3158-478C-89CD-5E0DD320E902}" destId="{7586644A-5600-47D2-A7FC-25BEE95C8E45}" srcOrd="1" destOrd="0" presId="urn:microsoft.com/office/officeart/2005/8/layout/gear1"/>
    <dgm:cxn modelId="{60E80161-8FFE-43D3-84CF-A05DDC537BF0}" type="presOf" srcId="{7F473F1B-99BC-4232-B577-D0FCB2BF4828}" destId="{96D49FC1-CBA9-4CFE-A9E5-5A26ACBC9BD3}" srcOrd="2" destOrd="0" presId="urn:microsoft.com/office/officeart/2005/8/layout/gear1"/>
    <dgm:cxn modelId="{5A9C1990-C5FC-49F2-ACDC-1210B410609D}" type="presOf" srcId="{3CFFAFC6-6C81-48E8-9F86-77BE6E4F2205}" destId="{BE81B4B9-860C-4A85-A12D-B5B3F8DE6696}" srcOrd="0" destOrd="0" presId="urn:microsoft.com/office/officeart/2005/8/layout/gear1"/>
    <dgm:cxn modelId="{3C896595-02E1-49E6-981F-5C34733886AB}" type="presParOf" srcId="{1B0EC1F3-99B8-45AE-AA6C-5004EC13FBF8}" destId="{A40FF841-2E0D-4040-959D-DB26CB48BA96}" srcOrd="0" destOrd="0" presId="urn:microsoft.com/office/officeart/2005/8/layout/gear1"/>
    <dgm:cxn modelId="{62D5487F-E453-4D01-A048-B8E99A521F70}" type="presParOf" srcId="{1B0EC1F3-99B8-45AE-AA6C-5004EC13FBF8}" destId="{7586644A-5600-47D2-A7FC-25BEE95C8E45}" srcOrd="1" destOrd="0" presId="urn:microsoft.com/office/officeart/2005/8/layout/gear1"/>
    <dgm:cxn modelId="{F559C791-DC28-4F77-8118-358712E69DC6}" type="presParOf" srcId="{1B0EC1F3-99B8-45AE-AA6C-5004EC13FBF8}" destId="{06B1B949-3705-42C6-A93A-4DA0532E0AF5}" srcOrd="2" destOrd="0" presId="urn:microsoft.com/office/officeart/2005/8/layout/gear1"/>
    <dgm:cxn modelId="{0E1C4465-58CE-467C-BD79-5BE8DF5C93B4}" type="presParOf" srcId="{1B0EC1F3-99B8-45AE-AA6C-5004EC13FBF8}" destId="{207C3AFD-4844-4507-9DC9-C7B692AA1DE2}" srcOrd="3" destOrd="0" presId="urn:microsoft.com/office/officeart/2005/8/layout/gear1"/>
    <dgm:cxn modelId="{474EE73F-D968-42F3-AE78-637231205F71}" type="presParOf" srcId="{1B0EC1F3-99B8-45AE-AA6C-5004EC13FBF8}" destId="{83E758B8-810E-4381-8344-28842A3123AA}" srcOrd="4" destOrd="0" presId="urn:microsoft.com/office/officeart/2005/8/layout/gear1"/>
    <dgm:cxn modelId="{7AEC9427-CFF4-46AB-B751-B7A89F8C9625}" type="presParOf" srcId="{1B0EC1F3-99B8-45AE-AA6C-5004EC13FBF8}" destId="{96D49FC1-CBA9-4CFE-A9E5-5A26ACBC9BD3}" srcOrd="5" destOrd="0" presId="urn:microsoft.com/office/officeart/2005/8/layout/gear1"/>
    <dgm:cxn modelId="{86D4076F-6712-450F-985C-49BB2140DCA4}" type="presParOf" srcId="{1B0EC1F3-99B8-45AE-AA6C-5004EC13FBF8}" destId="{287E3C8D-2B0C-42D6-8B96-88A04013D558}" srcOrd="6" destOrd="0" presId="urn:microsoft.com/office/officeart/2005/8/layout/gear1"/>
    <dgm:cxn modelId="{B36AFD9E-235D-4627-A81F-E3C453A5805D}" type="presParOf" srcId="{1B0EC1F3-99B8-45AE-AA6C-5004EC13FBF8}" destId="{76DE9C7F-ACAA-41E3-B445-9FFF6EF32B85}" srcOrd="7" destOrd="0" presId="urn:microsoft.com/office/officeart/2005/8/layout/gear1"/>
    <dgm:cxn modelId="{FBB41A58-86B8-43AE-B8B4-C3D6BC3D8242}" type="presParOf" srcId="{1B0EC1F3-99B8-45AE-AA6C-5004EC13FBF8}" destId="{44945108-97A9-486A-8FF4-F5C07C492E76}" srcOrd="8" destOrd="0" presId="urn:microsoft.com/office/officeart/2005/8/layout/gear1"/>
    <dgm:cxn modelId="{76F9F633-D3EF-431E-8D22-A253905A31CC}" type="presParOf" srcId="{1B0EC1F3-99B8-45AE-AA6C-5004EC13FBF8}" destId="{D5462B46-7938-41B6-8BDD-CD0B5D2A60F5}" srcOrd="9" destOrd="0" presId="urn:microsoft.com/office/officeart/2005/8/layout/gear1"/>
    <dgm:cxn modelId="{DC1DBFF2-2B45-4500-A07A-E09ABEF8FBB8}" type="presParOf" srcId="{1B0EC1F3-99B8-45AE-AA6C-5004EC13FBF8}" destId="{628E7F04-4CA3-45C6-A298-6FF8D6FC1D18}" srcOrd="10" destOrd="0" presId="urn:microsoft.com/office/officeart/2005/8/layout/gear1"/>
    <dgm:cxn modelId="{9DF13848-A435-4FE5-A2DE-1FA291754258}" type="presParOf" srcId="{1B0EC1F3-99B8-45AE-AA6C-5004EC13FBF8}" destId="{BE81B4B9-860C-4A85-A12D-B5B3F8DE6696}" srcOrd="11" destOrd="0" presId="urn:microsoft.com/office/officeart/2005/8/layout/gear1"/>
    <dgm:cxn modelId="{D1BE52A4-9D51-456F-81C7-F7D5652F8AB9}" type="presParOf" srcId="{1B0EC1F3-99B8-45AE-AA6C-5004EC13FBF8}" destId="{A1866ADC-EC2E-4E43-80FD-452C6F5D80A3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FF841-2E0D-4040-959D-DB26CB48BA96}">
      <dsp:nvSpPr>
        <dsp:cNvPr id="0" name=""/>
        <dsp:cNvSpPr/>
      </dsp:nvSpPr>
      <dsp:spPr>
        <a:xfrm>
          <a:off x="2579177" y="1568572"/>
          <a:ext cx="1864127" cy="1864127"/>
        </a:xfrm>
        <a:prstGeom prst="gear9">
          <a:avLst/>
        </a:prstGeom>
        <a:solidFill>
          <a:srgbClr val="3399FF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INKUBACJA</a:t>
          </a:r>
          <a:endParaRPr lang="pl-PL" sz="14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2953949" y="2005235"/>
        <a:ext cx="1114583" cy="958200"/>
      </dsp:txXfrm>
    </dsp:sp>
    <dsp:sp modelId="{207C3AFD-4844-4507-9DC9-C7B692AA1DE2}">
      <dsp:nvSpPr>
        <dsp:cNvPr id="0" name=""/>
        <dsp:cNvSpPr/>
      </dsp:nvSpPr>
      <dsp:spPr>
        <a:xfrm>
          <a:off x="808461" y="1277660"/>
          <a:ext cx="2037972" cy="1848156"/>
        </a:xfrm>
        <a:prstGeom prst="gear6">
          <a:avLst/>
        </a:prstGeom>
        <a:solidFill>
          <a:srgbClr val="00CC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INTEGRACJA</a:t>
          </a:r>
          <a:endParaRPr lang="pl-PL" sz="14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1301332" y="1745751"/>
        <a:ext cx="1052230" cy="911974"/>
      </dsp:txXfrm>
    </dsp:sp>
    <dsp:sp modelId="{287E3C8D-2B0C-42D6-8B96-88A04013D558}">
      <dsp:nvSpPr>
        <dsp:cNvPr id="0" name=""/>
        <dsp:cNvSpPr/>
      </dsp:nvSpPr>
      <dsp:spPr>
        <a:xfrm rot="20700000">
          <a:off x="2035511" y="93940"/>
          <a:ext cx="1963870" cy="1701424"/>
        </a:xfrm>
        <a:prstGeom prst="gear6">
          <a:avLst/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5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PROMOCJA</a:t>
          </a:r>
          <a:endParaRPr lang="pl-PL" sz="14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 rot="-20700000">
        <a:off x="2481812" y="451546"/>
        <a:ext cx="1071269" cy="986212"/>
      </dsp:txXfrm>
    </dsp:sp>
    <dsp:sp modelId="{628E7F04-4CA3-45C6-A298-6FF8D6FC1D18}">
      <dsp:nvSpPr>
        <dsp:cNvPr id="0" name=""/>
        <dsp:cNvSpPr/>
      </dsp:nvSpPr>
      <dsp:spPr>
        <a:xfrm>
          <a:off x="2723183" y="1376607"/>
          <a:ext cx="2136259" cy="1857040"/>
        </a:xfrm>
        <a:prstGeom prst="circularArrow">
          <a:avLst>
            <a:gd name="adj1" fmla="val 4688"/>
            <a:gd name="adj2" fmla="val 299029"/>
            <a:gd name="adj3" fmla="val 2493421"/>
            <a:gd name="adj4" fmla="val 15911172"/>
            <a:gd name="adj5" fmla="val 5469"/>
          </a:avLst>
        </a:prstGeom>
        <a:solidFill>
          <a:srgbClr val="3399FF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perspectiveLeft">
            <a:rot lat="0" lon="1200000" rev="0"/>
          </a:camera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1B4B9-860C-4A85-A12D-B5B3F8DE6696}">
      <dsp:nvSpPr>
        <dsp:cNvPr id="0" name=""/>
        <dsp:cNvSpPr/>
      </dsp:nvSpPr>
      <dsp:spPr>
        <a:xfrm rot="408546">
          <a:off x="548736" y="1108976"/>
          <a:ext cx="1733638" cy="173363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CC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66ADC-EC2E-4E43-80FD-452C6F5D80A3}">
      <dsp:nvSpPr>
        <dsp:cNvPr id="0" name=""/>
        <dsp:cNvSpPr/>
      </dsp:nvSpPr>
      <dsp:spPr>
        <a:xfrm rot="559007">
          <a:off x="1646177" y="-184592"/>
          <a:ext cx="2859182" cy="222006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FF841-2E0D-4040-959D-DB26CB48BA96}">
      <dsp:nvSpPr>
        <dsp:cNvPr id="0" name=""/>
        <dsp:cNvSpPr/>
      </dsp:nvSpPr>
      <dsp:spPr>
        <a:xfrm>
          <a:off x="1907707" y="936991"/>
          <a:ext cx="1151247" cy="1151247"/>
        </a:xfrm>
        <a:prstGeom prst="gear9">
          <a:avLst/>
        </a:prstGeom>
        <a:solidFill>
          <a:srgbClr val="3399FF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effectLst/>
              <a:latin typeface="Arial Narrow" pitchFamily="34" charset="0"/>
            </a:rPr>
            <a:t>INKUBACJA</a:t>
          </a:r>
          <a:endParaRPr lang="pl-PL" sz="1450" b="0" kern="1200" dirty="0">
            <a:effectLst/>
            <a:latin typeface="Arial Narrow" pitchFamily="34" charset="0"/>
          </a:endParaRPr>
        </a:p>
      </dsp:txBody>
      <dsp:txXfrm>
        <a:off x="2139159" y="1206665"/>
        <a:ext cx="688343" cy="591765"/>
      </dsp:txXfrm>
    </dsp:sp>
    <dsp:sp modelId="{207C3AFD-4844-4507-9DC9-C7B692AA1DE2}">
      <dsp:nvSpPr>
        <dsp:cNvPr id="0" name=""/>
        <dsp:cNvSpPr/>
      </dsp:nvSpPr>
      <dsp:spPr>
        <a:xfrm>
          <a:off x="648852" y="789057"/>
          <a:ext cx="1258611" cy="1141384"/>
        </a:xfrm>
        <a:prstGeom prst="gear6">
          <a:avLst/>
        </a:prstGeom>
        <a:solidFill>
          <a:srgbClr val="00CC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effectLst/>
              <a:latin typeface="Arial Narrow" pitchFamily="34" charset="0"/>
            </a:rPr>
            <a:t>INTEGRACJA</a:t>
          </a:r>
          <a:endParaRPr lang="pl-PL" sz="1450" b="0" kern="1200" dirty="0">
            <a:effectLst/>
            <a:latin typeface="Arial Narrow" pitchFamily="34" charset="0"/>
          </a:endParaRPr>
        </a:p>
      </dsp:txBody>
      <dsp:txXfrm>
        <a:off x="953239" y="1078141"/>
        <a:ext cx="649837" cy="563216"/>
      </dsp:txXfrm>
    </dsp:sp>
    <dsp:sp modelId="{287E3C8D-2B0C-42D6-8B96-88A04013D558}">
      <dsp:nvSpPr>
        <dsp:cNvPr id="0" name=""/>
        <dsp:cNvSpPr/>
      </dsp:nvSpPr>
      <dsp:spPr>
        <a:xfrm rot="20700000">
          <a:off x="1406653" y="58015"/>
          <a:ext cx="1212847" cy="1050765"/>
        </a:xfrm>
        <a:prstGeom prst="gear6">
          <a:avLst/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0" kern="1200" dirty="0" smtClean="0">
              <a:effectLst/>
              <a:latin typeface="Arial Narrow" pitchFamily="34" charset="0"/>
            </a:rPr>
            <a:t>PROMOCJA</a:t>
          </a:r>
          <a:endParaRPr lang="pl-PL" sz="1450" b="0" kern="1200" dirty="0">
            <a:effectLst/>
            <a:latin typeface="Arial Narrow" pitchFamily="34" charset="0"/>
          </a:endParaRPr>
        </a:p>
      </dsp:txBody>
      <dsp:txXfrm rot="-20700000">
        <a:off x="1682280" y="278866"/>
        <a:ext cx="661594" cy="609065"/>
      </dsp:txXfrm>
    </dsp:sp>
    <dsp:sp modelId="{628E7F04-4CA3-45C6-A298-6FF8D6FC1D18}">
      <dsp:nvSpPr>
        <dsp:cNvPr id="0" name=""/>
        <dsp:cNvSpPr/>
      </dsp:nvSpPr>
      <dsp:spPr>
        <a:xfrm>
          <a:off x="1815441" y="858877"/>
          <a:ext cx="1319311" cy="1146871"/>
        </a:xfrm>
        <a:prstGeom prst="circularArrow">
          <a:avLst>
            <a:gd name="adj1" fmla="val 4687"/>
            <a:gd name="adj2" fmla="val 299029"/>
            <a:gd name="adj3" fmla="val 2428288"/>
            <a:gd name="adj4" fmla="val 16065572"/>
            <a:gd name="adj5" fmla="val 5469"/>
          </a:avLst>
        </a:prstGeom>
        <a:solidFill>
          <a:srgbClr val="3399FF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perspectiveLeft">
            <a:rot lat="0" lon="1200000" rev="0"/>
          </a:camera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81B4B9-860C-4A85-A12D-B5B3F8DE6696}">
      <dsp:nvSpPr>
        <dsp:cNvPr id="0" name=""/>
        <dsp:cNvSpPr/>
      </dsp:nvSpPr>
      <dsp:spPr>
        <a:xfrm rot="408546">
          <a:off x="488451" y="691765"/>
          <a:ext cx="1070660" cy="107066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CC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66ADC-EC2E-4E43-80FD-452C6F5D80A3}">
      <dsp:nvSpPr>
        <dsp:cNvPr id="0" name=""/>
        <dsp:cNvSpPr/>
      </dsp:nvSpPr>
      <dsp:spPr>
        <a:xfrm rot="559007">
          <a:off x="1166208" y="-107116"/>
          <a:ext cx="1765774" cy="13710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66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l-PL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l-PL" sz="1200"/>
            </a:lvl1pPr>
            <a:extLst/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l-PL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73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l-PL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01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pl-PL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pl-PL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pl-PL">
                <a:solidFill>
                  <a:srgbClr val="FFFFFF"/>
                </a:solidFill>
              </a:rPr>
              <a:pPr algn="ctr"/>
              <a:t>2012-02-16</a:t>
            </a:fld>
            <a:endParaRPr kumimoji="0" lang="pl-PL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pl-PL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pl-PL">
                <a:solidFill>
                  <a:schemeClr val="tx2"/>
                </a:solidFill>
              </a:rPr>
              <a:pPr/>
              <a:t>‹#›</a:t>
            </a:fld>
            <a:endParaRPr kumimoji="0" lang="pl-PL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pl-PL" cap="all" baseline="0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smtClean="0">
                <a:solidFill>
                  <a:srgbClr val="FFFFFF"/>
                </a:solidFill>
              </a:rPr>
              <a:pPr algn="ctr"/>
              <a:t>2011-11-25</a:t>
            </a:fld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dirty="0">
              <a:solidFill>
                <a:srgbClr val="FEDD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smtClean="0">
                <a:solidFill>
                  <a:srgbClr val="FEDD78"/>
                </a:solidFill>
              </a:rPr>
              <a:pPr/>
              <a:t>‹#›</a:t>
            </a:fld>
            <a:endParaRPr dirty="0">
              <a:solidFill>
                <a:srgbClr val="FEDD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6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8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2400" b="1" smtClean="0">
                <a:solidFill>
                  <a:srgbClr val="FFFFFF"/>
                </a:solidFill>
              </a:rPr>
              <a:pPr algn="ctr"/>
              <a:t>‹#›</a:t>
            </a:fld>
            <a:endParaRPr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3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3"/>
            <a:ext cx="7123080" cy="69335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1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48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9695"/>
            <a:ext cx="347127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1" y="1359695"/>
            <a:ext cx="347127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5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0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0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4" y="1040293"/>
            <a:ext cx="3297953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297954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2800" b="1" smtClean="0">
                <a:solidFill>
                  <a:srgbClr val="FFFFFF"/>
                </a:solidFill>
              </a:rPr>
              <a:pPr algn="ctr"/>
              <a:t>‹#›</a:t>
            </a:fld>
            <a:endParaRPr sz="2800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745791"/>
            <a:ext cx="1847138" cy="114782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201134"/>
            <a:ext cx="3429000" cy="257175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dirty="0" smtClean="0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1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9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pl-PL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pl-PL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506793"/>
            <a:ext cx="5467557" cy="388899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1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pl-PL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pl-PL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pl-PL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pl-PL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pl-PL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pl-PL"/>
              <a:t>Kliknij, aby edytować styl wzorca tytułów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pl-PL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pl-PL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pl-PL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pl-PL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pl-PL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pl-PL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pl-P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pl-PL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pl-PL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pl-PL">
                <a:solidFill>
                  <a:schemeClr val="tx2"/>
                </a:solidFill>
              </a:rPr>
              <a:pPr/>
              <a:t>‹#›</a:t>
            </a:fld>
            <a:endParaRPr kumimoji="0" lang="pl-PL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pl-PL" sz="4200" b="0"/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l-PL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pl-PL">
                <a:solidFill>
                  <a:srgbClr val="FFFFFF"/>
                </a:solidFill>
              </a:rPr>
              <a:pPr/>
              <a:t>‹#›</a:t>
            </a:fld>
            <a:endParaRPr kumimoji="0" lang="pl-PL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pl-PL" sz="1800"/>
            </a:lvl1pPr>
            <a:lvl2pPr eaLnBrk="1" latinLnBrk="0" hangingPunct="1">
              <a:buNone/>
              <a:defRPr kumimoji="0" lang="pl-PL" sz="1200"/>
            </a:lvl2pPr>
            <a:lvl3pPr eaLnBrk="1" latinLnBrk="0" hangingPunct="1">
              <a:buNone/>
              <a:defRPr kumimoji="0" lang="pl-PL" sz="1000"/>
            </a:lvl3pPr>
            <a:lvl4pPr eaLnBrk="1" latinLnBrk="0" hangingPunct="1">
              <a:buNone/>
              <a:defRPr kumimoji="0" lang="pl-PL" sz="900"/>
            </a:lvl4pPr>
            <a:lvl5pPr eaLnBrk="1" latinLnBrk="0" hangingPunct="1">
              <a:buNone/>
              <a:defRPr kumimoji="0" lang="pl-PL" sz="9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pl-PL"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pl-PL" sz="1700"/>
            </a:lvl1pPr>
            <a:lvl2pPr eaLnBrk="1" latinLnBrk="0" hangingPunct="1">
              <a:buFontTx/>
              <a:buNone/>
              <a:defRPr kumimoji="0" lang="pl-PL" sz="1200"/>
            </a:lvl2pPr>
            <a:lvl3pPr eaLnBrk="1" latinLnBrk="0" hangingPunct="1">
              <a:buFontTx/>
              <a:buNone/>
              <a:defRPr kumimoji="0" lang="pl-PL" sz="1000"/>
            </a:lvl3pPr>
            <a:lvl4pPr eaLnBrk="1" latinLnBrk="0" hangingPunct="1">
              <a:buFontTx/>
              <a:buNone/>
              <a:defRPr kumimoji="0" lang="pl-PL" sz="900"/>
            </a:lvl4pPr>
            <a:lvl5pPr eaLnBrk="1" latinLnBrk="0" hangingPunct="1">
              <a:buFontTx/>
              <a:buNone/>
              <a:defRPr kumimoji="0" lang="pl-PL" sz="9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pl-PL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pl-PL" smtClean="0"/>
              <a:t>Kliknij, aby edytować styl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pl-PL" sz="2800"/>
            </a:lvl1pPr>
            <a:extLst/>
          </a:lstStyle>
          <a:p>
            <a:pPr algn="ctr"/>
            <a:fld id="{8F82E0A0-C266-4798-8C8F-B9F91E9DA37E}" type="slidenum">
              <a:rPr kumimoji="0" lang="pl-PL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pl-PL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pl-PL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pl-PL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pl-PL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pl-PL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pl-PL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pl-PL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pl-PL" smtClean="0"/>
              <a:t>Kliknij, aby edytować styl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pl-PL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pl-PL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pl-PL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pl-PL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pl-PL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pl-PL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l-PL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3031932"/>
            <a:ext cx="1743945" cy="1431926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821483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30" y="212200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4296851"/>
            <a:ext cx="1909234" cy="895317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46282"/>
            <a:ext cx="1449107" cy="1257798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4" y="-121217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1" y="495554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2" y="-46282"/>
            <a:ext cx="1694467" cy="1257798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46281"/>
            <a:ext cx="1909234" cy="1279086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821482"/>
            <a:ext cx="1697544" cy="1431926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3855260"/>
            <a:ext cx="1137194" cy="1319797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2" y="3272184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3711574"/>
            <a:ext cx="1353860" cy="1431926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2" y="3592752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4" y="587991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4" y="3855260"/>
            <a:ext cx="1909233" cy="1431925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448396"/>
            <a:ext cx="793794" cy="939689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154884"/>
            <a:ext cx="1041276" cy="780957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8" y="1087984"/>
            <a:ext cx="1218253" cy="91369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1537445"/>
            <a:ext cx="1041276" cy="780957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1996226"/>
            <a:ext cx="721308" cy="540981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75732"/>
            <a:ext cx="1193676" cy="523361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75732"/>
            <a:ext cx="1029028" cy="344917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3" y="-75732"/>
            <a:ext cx="590263" cy="459217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3" y="3241338"/>
            <a:ext cx="1396887" cy="1047665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2" y="4867474"/>
            <a:ext cx="1115939" cy="332827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8000" y="4806630"/>
            <a:ext cx="1237019" cy="393671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4806631"/>
            <a:ext cx="1211408" cy="393670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3706489"/>
            <a:ext cx="611230" cy="45842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4629427"/>
            <a:ext cx="778097" cy="56274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3868931"/>
            <a:ext cx="563524" cy="67317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361789"/>
            <a:ext cx="598416" cy="679278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9" y="627595"/>
            <a:ext cx="910817" cy="68311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089195"/>
            <a:ext cx="772993" cy="5797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415237"/>
            <a:ext cx="610366" cy="45777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439762"/>
            <a:ext cx="521764" cy="39132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46282"/>
            <a:ext cx="910818" cy="563125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46281"/>
            <a:ext cx="473874" cy="459758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9" y="212200"/>
            <a:ext cx="1128521" cy="84639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562202"/>
            <a:ext cx="277280" cy="680994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546373"/>
            <a:ext cx="969734" cy="72730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994857"/>
            <a:ext cx="608190" cy="45614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2" y="4208571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3" y="3931691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5" y="3696125"/>
            <a:ext cx="738345" cy="55375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4249883"/>
            <a:ext cx="605634" cy="45422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2" y="3073382"/>
            <a:ext cx="553549" cy="41516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7" y="3793409"/>
            <a:ext cx="553549" cy="415162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3592751"/>
            <a:ext cx="503408" cy="415163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3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smtClean="0">
                <a:solidFill>
                  <a:prstClr val="white">
                    <a:tint val="75000"/>
                  </a:prstClr>
                </a:solidFill>
              </a:rPr>
              <a:pPr/>
              <a:t>6/30/2006</a:t>
            </a:fld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sz="1400" dirty="0">
              <a:solidFill>
                <a:srgbClr val="FEDD7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 dirty="0">
              <a:solidFill>
                <a:srgbClr val="FFFFFF"/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4090667"/>
            <a:ext cx="1909234" cy="1101501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2537206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2652073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2766373"/>
            <a:ext cx="306310" cy="22973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7" y="2024197"/>
            <a:ext cx="467627" cy="35072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2374916"/>
            <a:ext cx="458770" cy="344078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9" y="2537207"/>
            <a:ext cx="352045" cy="2640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0" y="1936109"/>
            <a:ext cx="1360441" cy="1431926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4" y="1796562"/>
            <a:ext cx="1218253" cy="913690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0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2E262E"/>
              </a:clrFrom>
              <a:clrTo>
                <a:srgbClr val="2E262E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805218"/>
            <a:ext cx="2963862" cy="98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403648" y="2211710"/>
            <a:ext cx="66967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Infrastruktura dla biznesu</a:t>
            </a:r>
            <a:endParaRPr lang="pl-PL" sz="3200" dirty="0" smtClean="0"/>
          </a:p>
          <a:p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Chęciny</a:t>
            </a:r>
            <a:endParaRPr lang="pl-PL" sz="2400" dirty="0" smtClean="0"/>
          </a:p>
          <a:p>
            <a:r>
              <a:rPr lang="pl-PL" sz="2400" dirty="0" smtClean="0"/>
              <a:t>17.02.2012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03648" y="3939902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Joanna Rudawska</a:t>
            </a:r>
          </a:p>
          <a:p>
            <a:r>
              <a:rPr lang="pl-PL" dirty="0" smtClean="0"/>
              <a:t>Dział Doradztwa i Transferu Technologii</a:t>
            </a:r>
          </a:p>
          <a:p>
            <a:r>
              <a:rPr lang="pl-PL" dirty="0" smtClean="0"/>
              <a:t>Kielecki Park Technologiczny</a:t>
            </a:r>
          </a:p>
        </p:txBody>
      </p:sp>
    </p:spTree>
    <p:extLst>
      <p:ext uri="{BB962C8B-B14F-4D97-AF65-F5344CB8AC3E}">
        <p14:creationId xmlns:p14="http://schemas.microsoft.com/office/powerpoint/2010/main" val="4057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Infrastruktura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Inkubatora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Technologicznego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3" b="9579"/>
          <a:stretch/>
        </p:blipFill>
        <p:spPr>
          <a:xfrm>
            <a:off x="-6472" y="780842"/>
            <a:ext cx="9150472" cy="426440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6472" y="780842"/>
            <a:ext cx="378638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biura o powierzchni od 16 do 300 m2 z możliwością łączenia</a:t>
            </a:r>
            <a:endParaRPr lang="pl-PL" sz="16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Infrastruktura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Inkubatora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98" y="780842"/>
            <a:ext cx="9152598" cy="427149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-6472" y="780842"/>
            <a:ext cx="5154536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sale konferencyjne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 pojemności 20, 50, 150 osób</a:t>
            </a:r>
            <a:endParaRPr lang="pl-PL" sz="16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Infrastruktura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Inkubatora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Technologicznego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971" b="-1036"/>
          <a:stretch/>
        </p:blipFill>
        <p:spPr>
          <a:xfrm>
            <a:off x="-1277582" y="780842"/>
            <a:ext cx="10421582" cy="431302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5591" y="780842"/>
            <a:ext cx="4865623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Sale w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pełni klimatyzowane 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 wyposażone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m. in. 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sprzęt nagłośnieniowy, ekrany z projektorami multimedialnymi, 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kabiny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 tłumaczeń symultanicznych. </a:t>
            </a:r>
          </a:p>
        </p:txBody>
      </p:sp>
    </p:spTree>
    <p:extLst>
      <p:ext uri="{BB962C8B-B14F-4D97-AF65-F5344CB8AC3E}">
        <p14:creationId xmlns:p14="http://schemas.microsoft.com/office/powerpoint/2010/main" val="20082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1480">
            <a:off x="-183204" y="1259848"/>
            <a:ext cx="63963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Powierzchnie Inkubatora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Technologicznego</a:t>
            </a:r>
          </a:p>
        </p:txBody>
      </p:sp>
      <p:sp>
        <p:nvSpPr>
          <p:cNvPr id="9" name="Prostokąt 8"/>
          <p:cNvSpPr/>
          <p:nvPr/>
        </p:nvSpPr>
        <p:spPr>
          <a:xfrm>
            <a:off x="3923928" y="809293"/>
            <a:ext cx="45662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Nowoczesna powierzchnia biurowa</a:t>
            </a:r>
            <a:endParaRPr lang="pl-PL" sz="2000" b="1" baseline="300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endParaRPr lang="pl-PL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Powierzchnia magazynowa</a:t>
            </a:r>
            <a:endParaRPr lang="pl-PL" sz="2000" b="1" baseline="30000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endParaRPr lang="pl-PL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Powierzchnia konferencyjna</a:t>
            </a:r>
            <a:endParaRPr lang="pl-PL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endParaRPr lang="pl-PL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Miejsca parkingowe:</a:t>
            </a:r>
            <a:r>
              <a:rPr lang="pl-PL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samochody osobowe +  samochody </a:t>
            </a:r>
            <a:r>
              <a:rPr lang="pl-PL" sz="2000" dirty="0" smtClean="0">
                <a:solidFill>
                  <a:schemeClr val="tx2"/>
                </a:solidFill>
                <a:latin typeface="Arial Narrow" pitchFamily="34" charset="0"/>
              </a:rPr>
              <a:t>ciężarowe</a:t>
            </a:r>
            <a:endParaRPr lang="pl-PL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766" y="3168234"/>
            <a:ext cx="2681690" cy="199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Warunki cenowe  IT – preferencje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4222" y="1673389"/>
            <a:ext cx="56239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pl-PL" sz="2000" b="1" dirty="0">
                <a:solidFill>
                  <a:schemeClr val="tx2"/>
                </a:solidFill>
                <a:latin typeface="Arial Narrow" pitchFamily="34" charset="0"/>
              </a:rPr>
              <a:t>Stawka bazowa netto na wynajem powierzchni:</a:t>
            </a:r>
          </a:p>
          <a:p>
            <a:pPr algn="just">
              <a:buFont typeface="Wingdings" pitchFamily="2" charset="2"/>
              <a:buNone/>
            </a:pPr>
            <a:endParaRPr lang="pl-PL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tx2"/>
                </a:solidFill>
                <a:latin typeface="Arial Narrow" pitchFamily="34" charset="0"/>
              </a:rPr>
              <a:t>Powierzchnia </a:t>
            </a:r>
            <a:r>
              <a:rPr lang="pl-PL" sz="2000" b="1" dirty="0">
                <a:solidFill>
                  <a:schemeClr val="tx2"/>
                </a:solidFill>
                <a:latin typeface="Arial Narrow" pitchFamily="34" charset="0"/>
              </a:rPr>
              <a:t>biurowa nieumeblowana: </a:t>
            </a: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20 PLN/m</a:t>
            </a:r>
            <a:r>
              <a:rPr lang="pl-PL" sz="2000" baseline="30000" dirty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pl-PL" sz="2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tx2"/>
                </a:solidFill>
                <a:latin typeface="Arial Narrow" pitchFamily="34" charset="0"/>
              </a:rPr>
              <a:t>Powierzchnia </a:t>
            </a:r>
            <a:r>
              <a:rPr lang="pl-PL" sz="2000" b="1" dirty="0">
                <a:solidFill>
                  <a:schemeClr val="tx2"/>
                </a:solidFill>
                <a:latin typeface="Arial Narrow" pitchFamily="34" charset="0"/>
              </a:rPr>
              <a:t>biurowa umeblowana: </a:t>
            </a:r>
            <a:r>
              <a:rPr lang="pl-PL" sz="2000" dirty="0" smtClean="0">
                <a:solidFill>
                  <a:schemeClr val="tx2"/>
                </a:solidFill>
                <a:latin typeface="Arial Narrow" pitchFamily="34" charset="0"/>
              </a:rPr>
              <a:t>25 </a:t>
            </a: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PLN/m</a:t>
            </a:r>
            <a:r>
              <a:rPr lang="pl-PL" sz="2000" baseline="30000" dirty="0">
                <a:solidFill>
                  <a:schemeClr val="tx2"/>
                </a:solidFill>
                <a:latin typeface="Arial Narrow" pitchFamily="34" charset="0"/>
              </a:rPr>
              <a:t>2 </a:t>
            </a:r>
            <a:endParaRPr lang="pl-PL" sz="2000" baseline="30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tx2"/>
                </a:solidFill>
                <a:latin typeface="Arial Narrow" pitchFamily="34" charset="0"/>
              </a:rPr>
              <a:t>Powierzchnia </a:t>
            </a:r>
            <a:r>
              <a:rPr lang="pl-PL" sz="2000" b="1" dirty="0">
                <a:solidFill>
                  <a:schemeClr val="tx2"/>
                </a:solidFill>
                <a:latin typeface="Arial Narrow" pitchFamily="34" charset="0"/>
              </a:rPr>
              <a:t>magazynowa: </a:t>
            </a:r>
            <a:r>
              <a:rPr lang="pl-PL" sz="2000" dirty="0">
                <a:solidFill>
                  <a:schemeClr val="tx2"/>
                </a:solidFill>
                <a:latin typeface="Arial Narrow" pitchFamily="34" charset="0"/>
              </a:rPr>
              <a:t>10 PLN/m</a:t>
            </a:r>
            <a:r>
              <a:rPr lang="pl-PL" sz="2000" baseline="30000" dirty="0">
                <a:solidFill>
                  <a:schemeClr val="tx2"/>
                </a:solidFill>
                <a:latin typeface="Arial Narrow" pitchFamily="34" charset="0"/>
              </a:rPr>
              <a:t>2 </a:t>
            </a:r>
            <a:endParaRPr lang="pl-PL" sz="2000" baseline="30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Clr>
                <a:srgbClr val="FF66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tx2"/>
                </a:solidFill>
                <a:latin typeface="Arial Narrow" pitchFamily="34" charset="0"/>
              </a:rPr>
              <a:t>Powierzchnia </a:t>
            </a:r>
            <a:r>
              <a:rPr lang="pl-PL" sz="2000" b="1" dirty="0">
                <a:solidFill>
                  <a:schemeClr val="tx2"/>
                </a:solidFill>
                <a:latin typeface="Arial Narrow" pitchFamily="34" charset="0"/>
              </a:rPr>
              <a:t>produkcyjno - laboratoryjna: </a:t>
            </a:r>
            <a:r>
              <a:rPr lang="pl-PL" sz="2000" b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pl-PL" sz="20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pl-PL" sz="2000" dirty="0" smtClean="0">
                <a:solidFill>
                  <a:schemeClr val="tx2"/>
                </a:solidFill>
                <a:latin typeface="Arial Narrow" pitchFamily="34" charset="0"/>
              </a:rPr>
              <a:t>20 PLN/m</a:t>
            </a:r>
            <a:r>
              <a:rPr lang="pl-PL" sz="2000" baseline="300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</a:p>
          <a:p>
            <a:pPr marL="355600" algn="just">
              <a:buClr>
                <a:srgbClr val="FF6600"/>
              </a:buClr>
            </a:pPr>
            <a:r>
              <a:rPr lang="pl-PL" sz="2000" dirty="0" smtClean="0">
                <a:solidFill>
                  <a:schemeClr val="tx2"/>
                </a:solidFill>
                <a:latin typeface="Arial Narrow" pitchFamily="34" charset="0"/>
              </a:rPr>
              <a:t>+ zryczałtowana opłata eksploatacyjna 14 PLN/m</a:t>
            </a:r>
            <a:r>
              <a:rPr lang="pl-PL" sz="2000" baseline="30000" dirty="0" smtClean="0">
                <a:solidFill>
                  <a:schemeClr val="tx2"/>
                </a:solidFill>
                <a:latin typeface="Arial Narrow" pitchFamily="34" charset="0"/>
              </a:rPr>
              <a:t> 2</a:t>
            </a:r>
            <a:endParaRPr lang="pl-PL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2" name="Picture 24" descr="fotki_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3295" y="780844"/>
            <a:ext cx="3127217" cy="427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Warunki cenowe IT – preferencje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Picture 3" descr="pieniadze_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653" y="2689696"/>
            <a:ext cx="5080851" cy="2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251520" y="987574"/>
            <a:ext cx="65855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Firmy nowotworzone oraz </a:t>
            </a:r>
            <a:r>
              <a:rPr lang="pl-PL" b="1" dirty="0" smtClean="0">
                <a:solidFill>
                  <a:schemeClr val="tx2"/>
                </a:solidFill>
                <a:latin typeface="Arial Narrow" pitchFamily="34" charset="0"/>
              </a:rPr>
              <a:t>działające na rynku nie dłużej niż 3 lata objęte są preferencyjnymi stawkami najmu w następującej wysokości:</a:t>
            </a:r>
          </a:p>
          <a:p>
            <a:pPr>
              <a:buFont typeface="Wingdings" pitchFamily="2" charset="2"/>
              <a:buNone/>
            </a:pPr>
            <a:endParaRPr lang="pl-PL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 smtClean="0">
                <a:solidFill>
                  <a:schemeClr val="tx2"/>
                </a:solidFill>
                <a:latin typeface="Arial Narrow" pitchFamily="34" charset="0"/>
              </a:rPr>
              <a:t>do 12 miesięcy: </a:t>
            </a: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30% stawki bazowej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 smtClean="0">
                <a:solidFill>
                  <a:schemeClr val="tx2"/>
                </a:solidFill>
                <a:latin typeface="Arial Narrow" pitchFamily="34" charset="0"/>
              </a:rPr>
              <a:t>od 12 do 24 miesięcy: </a:t>
            </a: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50% stawki bazowej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od 24 do 36 miesięcy: 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75% stawki bazowej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od 36 do 48 miesięcy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: 100% stawki bazowej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51760" y="3075806"/>
            <a:ext cx="65855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pl-PL" b="1" dirty="0" smtClean="0">
                <a:solidFill>
                  <a:schemeClr val="tx2"/>
                </a:solidFill>
                <a:latin typeface="Arial Narrow" pitchFamily="34" charset="0"/>
              </a:rPr>
              <a:t>Co oznacza w praktyce:</a:t>
            </a:r>
          </a:p>
          <a:p>
            <a:pPr>
              <a:buFont typeface="Wingdings" pitchFamily="2" charset="2"/>
              <a:buNone/>
            </a:pPr>
            <a:endParaRPr lang="pl-PL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 smtClean="0">
                <a:solidFill>
                  <a:schemeClr val="tx2"/>
                </a:solidFill>
                <a:latin typeface="Arial Narrow" pitchFamily="34" charset="0"/>
              </a:rPr>
              <a:t>do 12 miesięcy: </a:t>
            </a: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6,00 PLN/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m</a:t>
            </a:r>
            <a:r>
              <a:rPr lang="pl-PL" baseline="30000" dirty="0">
                <a:solidFill>
                  <a:schemeClr val="tx2"/>
                </a:solidFill>
                <a:latin typeface="Arial Narrow" pitchFamily="34" charset="0"/>
              </a:rPr>
              <a:t>2</a:t>
            </a:r>
            <a:endParaRPr lang="pl-PL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 smtClean="0">
                <a:solidFill>
                  <a:schemeClr val="tx2"/>
                </a:solidFill>
                <a:latin typeface="Arial Narrow" pitchFamily="34" charset="0"/>
              </a:rPr>
              <a:t>od 12 do 24 miesięcy: </a:t>
            </a: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10,00 PLN/m</a:t>
            </a:r>
            <a:r>
              <a:rPr lang="pl-PL" baseline="300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od 24 do 36 miesięcy: </a:t>
            </a: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15,00 PLN/m</a:t>
            </a:r>
            <a:r>
              <a:rPr lang="pl-PL" baseline="300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</a:p>
          <a:p>
            <a:pPr marL="285750" indent="-285750"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od 36 do 48 miesięcy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 20,00 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PLN/m</a:t>
            </a:r>
            <a:r>
              <a:rPr lang="pl-PL" baseline="30000" dirty="0">
                <a:solidFill>
                  <a:schemeClr val="tx2"/>
                </a:solidFill>
                <a:latin typeface="Arial Narrow" pitchFamily="34" charset="0"/>
              </a:rPr>
              <a:t>2</a:t>
            </a:r>
            <a:endParaRPr lang="pl-PL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KPT… Dla kogo? </a:t>
            </a:r>
            <a:r>
              <a:rPr lang="pl-PL" dirty="0" smtClean="0">
                <a:solidFill>
                  <a:schemeClr val="bg1"/>
                </a:solidFill>
                <a:latin typeface="Arial Narrow" pitchFamily="34" charset="0"/>
              </a:rPr>
              <a:t>Kryteria Wejścia/Wyjścia</a:t>
            </a:r>
            <a:endParaRPr lang="pl-PL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23" descr="identyfikator_Lokator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2011">
            <a:off x="2324281" y="605353"/>
            <a:ext cx="4655579" cy="44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5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MJ System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9601" y="2268096"/>
            <a:ext cx="1390959" cy="126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6 Pixel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1217" y="811565"/>
            <a:ext cx="27352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GNS Systemy Informatycz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692301"/>
            <a:ext cx="31686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Hydro Pneumat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438176"/>
            <a:ext cx="3311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 descr="Northern Information Solution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15" y="3743226"/>
            <a:ext cx="259238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 descr="Truste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269" y="2504976"/>
            <a:ext cx="2808288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kpt_totem_s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1" y="3506688"/>
            <a:ext cx="345598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Colins Creative Studi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56" y="719039"/>
            <a:ext cx="3168651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Exenti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212" y="3399659"/>
            <a:ext cx="3597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203575" y="912193"/>
            <a:ext cx="2663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3200" b="1" dirty="0">
                <a:solidFill>
                  <a:srgbClr val="009999"/>
                </a:solidFill>
                <a:latin typeface="Arial Narrow" pitchFamily="34" charset="0"/>
              </a:rPr>
              <a:t>ALBIT</a:t>
            </a:r>
            <a:r>
              <a:rPr lang="pl-PL" sz="3200" dirty="0">
                <a:solidFill>
                  <a:srgbClr val="009999"/>
                </a:solidFill>
                <a:latin typeface="Arial Narrow" pitchFamily="34" charset="0"/>
              </a:rPr>
              <a:t>BASE</a:t>
            </a:r>
          </a:p>
        </p:txBody>
      </p:sp>
      <p:pic>
        <p:nvPicPr>
          <p:cNvPr id="18" name="Picture 28" descr="totem-logo-got_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842" y="1694215"/>
            <a:ext cx="2808288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Nasi lokatorzy</a:t>
            </a:r>
            <a:endParaRPr lang="pl-PL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Infrastruktura Centrum Technologicznego 				STREFA II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0843"/>
            <a:ext cx="9143999" cy="427149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-5591" y="790725"/>
            <a:ext cx="545435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budynek usługowo-laboratoryjno-produkcyjny</a:t>
            </a:r>
          </a:p>
        </p:txBody>
      </p:sp>
    </p:spTree>
    <p:extLst>
      <p:ext uri="{BB962C8B-B14F-4D97-AF65-F5344CB8AC3E}">
        <p14:creationId xmlns:p14="http://schemas.microsoft.com/office/powerpoint/2010/main" val="23307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Infrastruktura Centrum Technologicznego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6" y="780843"/>
            <a:ext cx="9125684" cy="427149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572120" y="780843"/>
            <a:ext cx="45720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8 modułów każdy o powierzchni od 358 m2 do 410 m2 z możliwością niezależnego podziału i funkcjonowania</a:t>
            </a:r>
          </a:p>
        </p:txBody>
      </p:sp>
    </p:spTree>
    <p:extLst>
      <p:ext uri="{BB962C8B-B14F-4D97-AF65-F5344CB8AC3E}">
        <p14:creationId xmlns:p14="http://schemas.microsoft.com/office/powerpoint/2010/main" val="608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0" y="-20538"/>
            <a:ext cx="9144000" cy="2575402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7504" y="4623990"/>
            <a:ext cx="2160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atin typeface="Arial Narrow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7504" y="3291830"/>
            <a:ext cx="21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O KPT</a:t>
            </a:r>
          </a:p>
          <a:p>
            <a:pPr algn="ctr"/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Lokalizacja</a:t>
            </a:r>
          </a:p>
          <a:p>
            <a:pPr algn="ctr"/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Działania</a:t>
            </a:r>
          </a:p>
          <a:p>
            <a:pPr algn="ctr"/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Funkcje</a:t>
            </a:r>
            <a:endParaRPr lang="pl-PL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07504" y="3291830"/>
            <a:ext cx="2160000" cy="1404000"/>
          </a:xfrm>
          <a:prstGeom prst="rect">
            <a:avLst/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atin typeface="Arial Narrow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2E262E"/>
              </a:clrFrom>
              <a:clrTo>
                <a:srgbClr val="2E262E">
                  <a:alpha val="0"/>
                </a:srgbClr>
              </a:clrTo>
            </a:clrChang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805218"/>
            <a:ext cx="2963862" cy="98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le tekstowe 24"/>
          <p:cNvSpPr txBox="1"/>
          <p:nvPr/>
        </p:nvSpPr>
        <p:spPr>
          <a:xfrm>
            <a:off x="2339752" y="3291830"/>
            <a:ext cx="216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Obszary działania  Kryteria </a:t>
            </a:r>
            <a:r>
              <a:rPr lang="pl-PL" b="1" dirty="0" err="1" smtClean="0">
                <a:solidFill>
                  <a:srgbClr val="FF6600"/>
                </a:solidFill>
                <a:latin typeface="Arial Narrow" pitchFamily="34" charset="0"/>
              </a:rPr>
              <a:t>Wej</a:t>
            </a:r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/Wyj</a:t>
            </a:r>
          </a:p>
          <a:p>
            <a:pPr algn="ctr"/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Inicjatywy</a:t>
            </a:r>
            <a:endParaRPr lang="pl-PL" b="1" dirty="0">
              <a:solidFill>
                <a:srgbClr val="FF6600"/>
              </a:solidFill>
              <a:latin typeface="Arial Narrow" pitchFamily="34" charset="0"/>
            </a:endParaRPr>
          </a:p>
          <a:p>
            <a:pPr algn="ctr"/>
            <a:r>
              <a:rPr lang="pl-PL" b="1" dirty="0" smtClean="0">
                <a:solidFill>
                  <a:srgbClr val="FF6600"/>
                </a:solidFill>
                <a:latin typeface="Arial Narrow" pitchFamily="34" charset="0"/>
              </a:rPr>
              <a:t>Korzyści</a:t>
            </a:r>
            <a:endParaRPr lang="pl-PL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2412000" y="3291830"/>
            <a:ext cx="2160000" cy="1404000"/>
          </a:xfrm>
          <a:prstGeom prst="rect">
            <a:avLst/>
          </a:prstGeom>
          <a:noFill/>
          <a:ln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atin typeface="Arial Narrow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2412000" y="4623990"/>
            <a:ext cx="2160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Infrastruktura Centrum Technologicznego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96" y="780843"/>
            <a:ext cx="9150396" cy="427149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566409" y="4467566"/>
            <a:ext cx="45720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referencyjne warunki najmu dla firm działających na rynku do 5 lat</a:t>
            </a:r>
            <a:endParaRPr lang="pl-PL" sz="16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Infrastruktura Centrum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Technologicznego – HALA  PRODUKCYJNA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44" y="780843"/>
            <a:ext cx="9153844" cy="427149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144945" y="4681539"/>
            <a:ext cx="3999055" cy="3467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onadto plac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składowy o pow.: 975 m2</a:t>
            </a:r>
          </a:p>
        </p:txBody>
      </p:sp>
      <p:sp>
        <p:nvSpPr>
          <p:cNvPr id="7" name="Prostokąt 6"/>
          <p:cNvSpPr/>
          <p:nvPr/>
        </p:nvSpPr>
        <p:spPr>
          <a:xfrm>
            <a:off x="119" y="780843"/>
            <a:ext cx="6156057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hala produkcyjna 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składająca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się z 10 niezależnych modułów</a:t>
            </a:r>
          </a:p>
        </p:txBody>
      </p:sp>
    </p:spTree>
    <p:extLst>
      <p:ext uri="{BB962C8B-B14F-4D97-AF65-F5344CB8AC3E}">
        <p14:creationId xmlns:p14="http://schemas.microsoft.com/office/powerpoint/2010/main" val="21733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67" y="771550"/>
            <a:ext cx="8099481" cy="439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Infrastruktura Centrum Technologicznego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SSE w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1594" y="988788"/>
            <a:ext cx="8424862" cy="388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8163" indent="-809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Część KPT została włączona do</a:t>
            </a: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Specjalnej Strefy Ekonomicznej </a:t>
            </a:r>
          </a:p>
          <a:p>
            <a:pPr algn="just">
              <a:lnSpc>
                <a:spcPct val="90000"/>
              </a:lnSpc>
            </a:pP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Starachowice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lnSpc>
                <a:spcPct val="90000"/>
              </a:lnSpc>
            </a:pP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Obecność przedsiębiorcy w Strefie to konkretne, wymierne korzyści i przywileje,</a:t>
            </a:r>
          </a:p>
          <a:p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do których należą:</a:t>
            </a:r>
          </a:p>
          <a:p>
            <a:pPr marL="285750" indent="-28575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zwolnienie 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podatkowe (CIT lub PIT)</a:t>
            </a:r>
            <a:endParaRPr lang="pl-PL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nieruchomości w pełni przygotowane pod inwestycje w konkurencyjnej cenie</a:t>
            </a:r>
            <a:endParaRPr lang="pl-PL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darmowa pomoc przy załatwianiu formalności związanych z inwestycją</a:t>
            </a:r>
            <a:endParaRPr lang="pl-PL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indent="-28575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zwolnienie od podatku od nieruchomości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pl-PL" b="1" dirty="0">
                <a:solidFill>
                  <a:schemeClr val="tx2"/>
                </a:solidFill>
                <a:latin typeface="Arial Narrow" pitchFamily="34" charset="0"/>
              </a:rPr>
              <a:t>Obowiązkowe kryteria pozwalające na skorzystanie z ulg podatkowych</a:t>
            </a: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:</a:t>
            </a:r>
            <a:endParaRPr lang="pl-PL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lvl="1" indent="-285750" algn="just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minimalna 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wysokość nakładów inwestycyjnych 100 000 Euro</a:t>
            </a:r>
            <a:endParaRPr lang="en-US" dirty="0">
              <a:solidFill>
                <a:schemeClr val="tx2"/>
              </a:solidFill>
              <a:latin typeface="Arial Narrow" pitchFamily="34" charset="0"/>
            </a:endParaRPr>
          </a:p>
          <a:p>
            <a:pPr marL="285750" lvl="1" indent="-285750" algn="just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zezwolenie 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na prowadzenie działalności na terenie Specjalnej Strefy Ekonomicznej </a:t>
            </a:r>
            <a:r>
              <a:rPr lang="pl-PL" dirty="0" smtClean="0">
                <a:solidFill>
                  <a:schemeClr val="tx2"/>
                </a:solidFill>
                <a:latin typeface="Arial Narrow" pitchFamily="34" charset="0"/>
              </a:rPr>
              <a:t>Starachowice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0" name="Picture 10" descr="SS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87574"/>
            <a:ext cx="30210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Tereny inwestycyjne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10" descr="SS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87574"/>
            <a:ext cx="302101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Tereny_PL_właczone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91" y="759742"/>
            <a:ext cx="604837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042784" y="1927434"/>
            <a:ext cx="2849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" pitchFamily="34" charset="0"/>
                <a:cs typeface="Arial" pitchFamily="34" charset="0"/>
              </a:rPr>
              <a:t>Do dyspozycji inwestorów Kielecki Park Technologiczny przygotował uzbrojone i doskonale przygotowane Tereny Inwestycyjne, które znajdują się w bliskim sąsiedztwie Centrum Technologicznego i zostały włączone do Specjalnej Strefy Ekonomicznej "Starachowice" - podstrefa Kielce.</a:t>
            </a:r>
          </a:p>
        </p:txBody>
      </p:sp>
    </p:spTree>
    <p:extLst>
      <p:ext uri="{BB962C8B-B14F-4D97-AF65-F5344CB8AC3E}">
        <p14:creationId xmlns:p14="http://schemas.microsoft.com/office/powerpoint/2010/main" val="63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Funkcje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2884219820"/>
              </p:ext>
            </p:extLst>
          </p:nvPr>
        </p:nvGraphicFramePr>
        <p:xfrm>
          <a:off x="-210324" y="1126644"/>
          <a:ext cx="528638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8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627784" y="846460"/>
            <a:ext cx="6264696" cy="1077218"/>
          </a:xfrm>
          <a:prstGeom prst="rect">
            <a:avLst/>
          </a:prstGeom>
          <a:ln w="127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FF6600"/>
                </a:solidFill>
                <a:latin typeface="Arial Narrow" pitchFamily="34" charset="0"/>
              </a:rPr>
              <a:t>Funkcja promocyjna </a:t>
            </a:r>
            <a:r>
              <a:rPr lang="pl-PL" sz="1600" dirty="0" smtClean="0">
                <a:latin typeface="Arial Narrow" pitchFamily="34" charset="0"/>
              </a:rPr>
              <a:t>sprawia, że </a:t>
            </a:r>
            <a:r>
              <a:rPr lang="pl-PL" sz="1600" dirty="0">
                <a:latin typeface="Arial Narrow" pitchFamily="34" charset="0"/>
              </a:rPr>
              <a:t>park postrzegany jest </a:t>
            </a:r>
            <a:r>
              <a:rPr lang="pl-PL" sz="1600" dirty="0" smtClean="0">
                <a:latin typeface="Arial Narrow" pitchFamily="34" charset="0"/>
              </a:rPr>
              <a:t>jako </a:t>
            </a:r>
            <a:r>
              <a:rPr lang="pl-PL" sz="1600" dirty="0" smtClean="0">
                <a:solidFill>
                  <a:srgbClr val="FF6600"/>
                </a:solidFill>
                <a:latin typeface="Arial Narrow" pitchFamily="34" charset="0"/>
              </a:rPr>
              <a:t>efektywny </a:t>
            </a:r>
            <a:r>
              <a:rPr lang="pl-PL" sz="1600" dirty="0">
                <a:solidFill>
                  <a:srgbClr val="FF6600"/>
                </a:solidFill>
                <a:latin typeface="Arial Narrow" pitchFamily="34" charset="0"/>
              </a:rPr>
              <a:t>instrument marketingu terytorialnego</a:t>
            </a:r>
            <a:r>
              <a:rPr lang="pl-PL" sz="1600" dirty="0">
                <a:solidFill>
                  <a:srgbClr val="DA6708"/>
                </a:solidFill>
                <a:latin typeface="Arial Narrow" pitchFamily="34" charset="0"/>
              </a:rPr>
              <a:t>.</a:t>
            </a:r>
            <a:r>
              <a:rPr lang="pl-PL" sz="1600" dirty="0">
                <a:latin typeface="Arial Narrow" pitchFamily="34" charset="0"/>
              </a:rPr>
              <a:t> Utworzenie parku to sygnał dla mieszkańców i zewnętrznych inwestorów, że lokalne środowisko jest otwarte na innowacje i w sposób nowoczesny myśli o </a:t>
            </a:r>
            <a:r>
              <a:rPr lang="pl-PL" sz="1600" dirty="0">
                <a:solidFill>
                  <a:srgbClr val="FF6600"/>
                </a:solidFill>
                <a:latin typeface="Arial Narrow" pitchFamily="34" charset="0"/>
              </a:rPr>
              <a:t>aktywizacji rozwoju gospodarczego.  </a:t>
            </a:r>
          </a:p>
        </p:txBody>
      </p:sp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Funkcje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3839832920"/>
              </p:ext>
            </p:extLst>
          </p:nvPr>
        </p:nvGraphicFramePr>
        <p:xfrm>
          <a:off x="-216024" y="843558"/>
          <a:ext cx="3563888" cy="209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ostokąt 2"/>
          <p:cNvSpPr/>
          <p:nvPr/>
        </p:nvSpPr>
        <p:spPr>
          <a:xfrm>
            <a:off x="3995936" y="2135634"/>
            <a:ext cx="4572000" cy="2308324"/>
          </a:xfrm>
          <a:prstGeom prst="rect">
            <a:avLst/>
          </a:prstGeom>
          <a:ln w="12700">
            <a:solidFill>
              <a:srgbClr val="3399FF"/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3399FF"/>
                </a:solidFill>
                <a:latin typeface="Arial Narrow" pitchFamily="34" charset="0"/>
              </a:rPr>
              <a:t>Funkcja inkubacyjna </a:t>
            </a:r>
            <a:r>
              <a:rPr lang="pl-PL" sz="1600" dirty="0" smtClean="0">
                <a:latin typeface="Arial Narrow" pitchFamily="34" charset="0"/>
              </a:rPr>
              <a:t>ma </a:t>
            </a:r>
            <a:r>
              <a:rPr lang="pl-PL" sz="1600" dirty="0">
                <a:latin typeface="Arial Narrow" pitchFamily="34" charset="0"/>
              </a:rPr>
              <a:t>doprowadzić do </a:t>
            </a:r>
            <a:r>
              <a:rPr lang="pl-PL" sz="1600" dirty="0">
                <a:solidFill>
                  <a:srgbClr val="3399FF"/>
                </a:solidFill>
                <a:latin typeface="Arial Narrow" pitchFamily="34" charset="0"/>
              </a:rPr>
              <a:t>wzrostu liczby nowoczesnych firm technologicznych </a:t>
            </a:r>
            <a:r>
              <a:rPr lang="pl-PL" sz="1600" dirty="0">
                <a:latin typeface="Arial Narrow" pitchFamily="34" charset="0"/>
              </a:rPr>
              <a:t>w regionie, a tym samym do </a:t>
            </a:r>
            <a:r>
              <a:rPr lang="pl-PL" sz="1600" dirty="0">
                <a:solidFill>
                  <a:srgbClr val="3399FF"/>
                </a:solidFill>
                <a:latin typeface="Arial Narrow" pitchFamily="34" charset="0"/>
              </a:rPr>
              <a:t>poprawy struktury lokalnej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gospodarki</a:t>
            </a:r>
            <a:r>
              <a:rPr lang="pl-PL" sz="1600" dirty="0">
                <a:latin typeface="Arial Narrow" pitchFamily="34" charset="0"/>
              </a:rPr>
              <a:t>. Koncepcja większości parków na świecie zakłada w ich strukturach inkubator technologiczny, w którym rozwijane są </a:t>
            </a:r>
            <a:r>
              <a:rPr lang="pl-PL" sz="1600" dirty="0">
                <a:solidFill>
                  <a:srgbClr val="3399FF"/>
                </a:solidFill>
                <a:latin typeface="Arial Narrow" pitchFamily="34" charset="0"/>
              </a:rPr>
              <a:t>dogodne warunki do tworzenia przedsiębiorstw</a:t>
            </a:r>
            <a:r>
              <a:rPr lang="pl-PL" sz="1600" dirty="0">
                <a:latin typeface="Arial Narrow" pitchFamily="34" charset="0"/>
              </a:rPr>
              <a:t>, opartych na nowej wiedzy głównie przez studentów i absolwentów uczelni wyższych oraz pracowników naukowych.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1520" y="2931790"/>
            <a:ext cx="3366585" cy="2062103"/>
          </a:xfrm>
          <a:prstGeom prst="rect">
            <a:avLst/>
          </a:prstGeom>
          <a:ln w="1270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rgbClr val="00CC00"/>
                </a:solidFill>
                <a:latin typeface="Arial Narrow" pitchFamily="34" charset="0"/>
              </a:rPr>
              <a:t>Funkcja integracyjna</a:t>
            </a:r>
            <a:r>
              <a:rPr lang="pl-PL" sz="1600" b="1" dirty="0" smtClean="0">
                <a:solidFill>
                  <a:srgbClr val="3CD4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pl-PL" sz="1600" dirty="0" smtClean="0">
                <a:latin typeface="Arial Narrow" pitchFamily="34" charset="0"/>
              </a:rPr>
              <a:t>ma </a:t>
            </a:r>
            <a:r>
              <a:rPr lang="pl-PL" sz="1600" dirty="0">
                <a:latin typeface="Arial Narrow" pitchFamily="34" charset="0"/>
              </a:rPr>
              <a:t>umożliwić </a:t>
            </a:r>
            <a:r>
              <a:rPr lang="pl-PL" sz="1600" dirty="0">
                <a:solidFill>
                  <a:srgbClr val="00CC00"/>
                </a:solidFill>
                <a:latin typeface="Arial Narrow" pitchFamily="34" charset="0"/>
              </a:rPr>
              <a:t>rozwój i intensyfikację powiązań sieciowych</a:t>
            </a:r>
            <a:r>
              <a:rPr lang="pl-PL" sz="1600" dirty="0">
                <a:solidFill>
                  <a:srgbClr val="00B050"/>
                </a:solidFill>
                <a:latin typeface="Arial Narrow" pitchFamily="34" charset="0"/>
              </a:rPr>
              <a:t> </a:t>
            </a:r>
            <a:r>
              <a:rPr lang="pl-PL" sz="1600" dirty="0">
                <a:latin typeface="Arial Narrow" pitchFamily="34" charset="0"/>
              </a:rPr>
              <a:t>pomiędzy wszystkimi uczestnikami systemu Innowacji w mieście i regionie: przedsiębiorstwa, instytucje naukowo – badawcze, sferą wsparcia biznesu, samorządem regionalnym i lokalnym oraz społeczeństwem regionu</a:t>
            </a:r>
            <a:r>
              <a:rPr lang="pl-PL" sz="1600" dirty="0" smtClean="0">
                <a:latin typeface="Arial Narrow" pitchFamily="34" charset="0"/>
              </a:rPr>
              <a:t>.</a:t>
            </a:r>
            <a:endParaRPr lang="pl-PL" sz="7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Obszary działania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2078888" y="123478"/>
            <a:ext cx="4941384" cy="4832897"/>
            <a:chOff x="1940206" y="1170726"/>
            <a:chExt cx="4941384" cy="4832897"/>
          </a:xfrm>
        </p:grpSpPr>
        <p:sp>
          <p:nvSpPr>
            <p:cNvPr id="31" name="Elipsa 30"/>
            <p:cNvSpPr/>
            <p:nvPr/>
          </p:nvSpPr>
          <p:spPr>
            <a:xfrm rot="15919574">
              <a:off x="2180247" y="1394632"/>
              <a:ext cx="4832897" cy="4385085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perspectiveHeroicExtremeRightFacing">
                <a:rot lat="487347" lon="18600000" rev="174516"/>
              </a:camera>
              <a:lightRig rig="threePt" dir="t"/>
            </a:scene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Łuk blokowy 31"/>
            <p:cNvSpPr/>
            <p:nvPr/>
          </p:nvSpPr>
          <p:spPr>
            <a:xfrm rot="1786008">
              <a:off x="1940206" y="1593892"/>
              <a:ext cx="4875910" cy="3931884"/>
            </a:xfrm>
            <a:prstGeom prst="blockArc">
              <a:avLst>
                <a:gd name="adj1" fmla="val 6499956"/>
                <a:gd name="adj2" fmla="val 20309239"/>
                <a:gd name="adj3" fmla="val 20801"/>
              </a:avLst>
            </a:prstGeom>
            <a:gradFill flip="none" rotWithShape="0">
              <a:gsLst>
                <a:gs pos="93000">
                  <a:srgbClr val="8BDB85"/>
                </a:gs>
                <a:gs pos="75000">
                  <a:srgbClr val="73B531"/>
                </a:gs>
                <a:gs pos="85000">
                  <a:srgbClr val="1F497D">
                    <a:lumMod val="60000"/>
                    <a:lumOff val="40000"/>
                  </a:srgbClr>
                </a:gs>
                <a:gs pos="85000">
                  <a:srgbClr val="3B9C36"/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lumMod val="60000"/>
                  <a:lumOff val="40000"/>
                  <a:alpha val="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Below" fov="7200000">
                <a:rot lat="19800000" lon="1200000" rev="0"/>
              </a:camera>
              <a:lightRig rig="threePt" dir="t"/>
            </a:scene3d>
            <a:sp3d prstMaterial="matte"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pole tekstowe 32"/>
            <p:cNvSpPr txBox="1"/>
            <p:nvPr/>
          </p:nvSpPr>
          <p:spPr>
            <a:xfrm rot="21034889">
              <a:off x="2437649" y="2293720"/>
              <a:ext cx="2885993" cy="2091324"/>
            </a:xfrm>
            <a:prstGeom prst="rect">
              <a:avLst/>
            </a:prstGeom>
            <a:noFill/>
            <a:scene3d>
              <a:camera prst="perspectiveAbove" fov="7200000"/>
              <a:lightRig rig="threePt" dir="t"/>
            </a:scene3d>
            <a:sp3d/>
          </p:spPr>
          <p:txBody>
            <a:bodyPr spcFirstLastPara="1">
              <a:prstTxWarp prst="textArchUp">
                <a:avLst/>
              </a:prstTxWarp>
              <a:spAutoFit/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USŁUGI</a:t>
              </a: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 ROZWOJOWE</a:t>
              </a:r>
            </a:p>
          </p:txBody>
        </p:sp>
        <p:sp>
          <p:nvSpPr>
            <p:cNvPr id="34" name="Łuk blokowy 33"/>
            <p:cNvSpPr/>
            <p:nvPr/>
          </p:nvSpPr>
          <p:spPr>
            <a:xfrm rot="1786008">
              <a:off x="2598088" y="2178815"/>
              <a:ext cx="3775429" cy="2836250"/>
            </a:xfrm>
            <a:prstGeom prst="blockArc">
              <a:avLst>
                <a:gd name="adj1" fmla="val 5734935"/>
                <a:gd name="adj2" fmla="val 20444105"/>
                <a:gd name="adj3" fmla="val 24226"/>
              </a:avLst>
            </a:prstGeom>
            <a:gradFill flip="none" rotWithShape="0">
              <a:gsLst>
                <a:gs pos="84000">
                  <a:srgbClr val="F79646">
                    <a:lumMod val="75000"/>
                  </a:srgbClr>
                </a:gs>
                <a:gs pos="97000">
                  <a:srgbClr val="F79646">
                    <a:lumMod val="40000"/>
                    <a:lumOff val="60000"/>
                  </a:srgbClr>
                </a:gs>
                <a:gs pos="70000">
                  <a:srgbClr val="F79646">
                    <a:lumMod val="60000"/>
                    <a:lumOff val="4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lumMod val="60000"/>
                  <a:lumOff val="40000"/>
                  <a:alpha val="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Below" fov="7200000">
                <a:rot lat="19800000" lon="1200000" rev="0"/>
              </a:camera>
              <a:lightRig rig="threePt" dir="t"/>
            </a:scene3d>
            <a:sp3d prstMaterial="matte"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 rot="1182437">
              <a:off x="3131771" y="2581196"/>
              <a:ext cx="2309702" cy="2131080"/>
            </a:xfrm>
            <a:prstGeom prst="rect">
              <a:avLst/>
            </a:prstGeom>
            <a:noFill/>
            <a:scene3d>
              <a:camera prst="perspectiveAbove" fov="7200000"/>
              <a:lightRig rig="threePt" dir="t"/>
            </a:scene3d>
            <a:sp3d/>
          </p:spPr>
          <p:txBody>
            <a:bodyPr spcFirstLastPara="1">
              <a:prstTxWarp prst="textArchUp">
                <a:avLst>
                  <a:gd name="adj" fmla="val 8274700"/>
                </a:avLst>
              </a:prstTxWarp>
              <a:spAutoFit/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USŁUGI</a:t>
              </a:r>
              <a:r>
                <a:rPr kumimoji="0" lang="pl-PL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 BIZNESOWE</a:t>
              </a:r>
            </a:p>
          </p:txBody>
        </p:sp>
        <p:sp>
          <p:nvSpPr>
            <p:cNvPr id="36" name="Dowolny kształt 35"/>
            <p:cNvSpPr/>
            <p:nvPr/>
          </p:nvSpPr>
          <p:spPr>
            <a:xfrm rot="3050865">
              <a:off x="3301817" y="2462913"/>
              <a:ext cx="2132196" cy="1975245"/>
            </a:xfrm>
            <a:custGeom>
              <a:avLst/>
              <a:gdLst>
                <a:gd name="connsiteX0" fmla="*/ 925063 w 2671943"/>
                <a:gd name="connsiteY0" fmla="*/ 1922266 h 1970015"/>
                <a:gd name="connsiteX1" fmla="*/ 170 w 2671943"/>
                <a:gd name="connsiteY1" fmla="*/ 969281 h 1970015"/>
                <a:gd name="connsiteX2" fmla="*/ 948853 w 2671943"/>
                <a:gd name="connsiteY2" fmla="*/ 42258 h 1970015"/>
                <a:gd name="connsiteX3" fmla="*/ 2122988 w 2671943"/>
                <a:gd name="connsiteY3" fmla="*/ 189058 h 1970015"/>
                <a:gd name="connsiteX4" fmla="*/ 1362495 w 2671943"/>
                <a:gd name="connsiteY4" fmla="*/ 958183 h 1970015"/>
                <a:gd name="connsiteX5" fmla="*/ 1324934 w 2671943"/>
                <a:gd name="connsiteY5" fmla="*/ 958128 h 1970015"/>
                <a:gd name="connsiteX6" fmla="*/ 963182 w 2671943"/>
                <a:gd name="connsiteY6" fmla="*/ 980619 h 1970015"/>
                <a:gd name="connsiteX7" fmla="*/ 1324188 w 2671943"/>
                <a:gd name="connsiteY7" fmla="*/ 1011885 h 1970015"/>
                <a:gd name="connsiteX8" fmla="*/ 925063 w 2671943"/>
                <a:gd name="connsiteY8" fmla="*/ 1922266 h 1970015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34142 w 2132196"/>
                <a:gd name="connsiteY5" fmla="*/ 1005370 h 1969508"/>
                <a:gd name="connsiteX6" fmla="*/ 1356215 w 2132196"/>
                <a:gd name="connsiteY6" fmla="*/ 995174 h 1969508"/>
                <a:gd name="connsiteX7" fmla="*/ 1333396 w 2132196"/>
                <a:gd name="connsiteY7" fmla="*/ 1059127 h 1969508"/>
                <a:gd name="connsiteX8" fmla="*/ 934271 w 2132196"/>
                <a:gd name="connsiteY8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34142 w 2132196"/>
                <a:gd name="connsiteY5" fmla="*/ 1005370 h 1969508"/>
                <a:gd name="connsiteX6" fmla="*/ 1356215 w 2132196"/>
                <a:gd name="connsiteY6" fmla="*/ 995174 h 1969508"/>
                <a:gd name="connsiteX7" fmla="*/ 1333396 w 2132196"/>
                <a:gd name="connsiteY7" fmla="*/ 1059127 h 1969508"/>
                <a:gd name="connsiteX8" fmla="*/ 934271 w 2132196"/>
                <a:gd name="connsiteY8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34142 w 2132196"/>
                <a:gd name="connsiteY5" fmla="*/ 1005370 h 1969508"/>
                <a:gd name="connsiteX6" fmla="*/ 1356215 w 2132196"/>
                <a:gd name="connsiteY6" fmla="*/ 995174 h 1969508"/>
                <a:gd name="connsiteX7" fmla="*/ 1311110 w 2132196"/>
                <a:gd name="connsiteY7" fmla="*/ 1050572 h 1969508"/>
                <a:gd name="connsiteX8" fmla="*/ 1333396 w 2132196"/>
                <a:gd name="connsiteY8" fmla="*/ 1059127 h 1969508"/>
                <a:gd name="connsiteX9" fmla="*/ 934271 w 2132196"/>
                <a:gd name="connsiteY9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5 w 2132196"/>
                <a:gd name="connsiteY6" fmla="*/ 995174 h 1969508"/>
                <a:gd name="connsiteX7" fmla="*/ 1311110 w 2132196"/>
                <a:gd name="connsiteY7" fmla="*/ 1050572 h 1969508"/>
                <a:gd name="connsiteX8" fmla="*/ 1333396 w 2132196"/>
                <a:gd name="connsiteY8" fmla="*/ 1059127 h 1969508"/>
                <a:gd name="connsiteX9" fmla="*/ 934271 w 2132196"/>
                <a:gd name="connsiteY9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5 w 2132196"/>
                <a:gd name="connsiteY6" fmla="*/ 995174 h 1969508"/>
                <a:gd name="connsiteX7" fmla="*/ 1311110 w 2132196"/>
                <a:gd name="connsiteY7" fmla="*/ 1050572 h 1969508"/>
                <a:gd name="connsiteX8" fmla="*/ 1333396 w 2132196"/>
                <a:gd name="connsiteY8" fmla="*/ 1059127 h 1969508"/>
                <a:gd name="connsiteX9" fmla="*/ 934271 w 2132196"/>
                <a:gd name="connsiteY9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11110 w 2132196"/>
                <a:gd name="connsiteY7" fmla="*/ 1050572 h 1969508"/>
                <a:gd name="connsiteX8" fmla="*/ 1333396 w 2132196"/>
                <a:gd name="connsiteY8" fmla="*/ 1059127 h 1969508"/>
                <a:gd name="connsiteX9" fmla="*/ 934271 w 2132196"/>
                <a:gd name="connsiteY9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33396 w 2132196"/>
                <a:gd name="connsiteY8" fmla="*/ 1059127 h 1969508"/>
                <a:gd name="connsiteX9" fmla="*/ 934271 w 2132196"/>
                <a:gd name="connsiteY9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33396 w 2132196"/>
                <a:gd name="connsiteY9" fmla="*/ 1059127 h 1969508"/>
                <a:gd name="connsiteX10" fmla="*/ 934271 w 2132196"/>
                <a:gd name="connsiteY10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33396 w 2132196"/>
                <a:gd name="connsiteY10" fmla="*/ 1059127 h 1969508"/>
                <a:gd name="connsiteX11" fmla="*/ 934271 w 2132196"/>
                <a:gd name="connsiteY11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33396 w 2132196"/>
                <a:gd name="connsiteY10" fmla="*/ 1059127 h 1969508"/>
                <a:gd name="connsiteX11" fmla="*/ 934271 w 2132196"/>
                <a:gd name="connsiteY11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411612 w 2132196"/>
                <a:gd name="connsiteY9" fmla="*/ 1040279 h 1969508"/>
                <a:gd name="connsiteX10" fmla="*/ 1333396 w 2132196"/>
                <a:gd name="connsiteY10" fmla="*/ 1059127 h 1969508"/>
                <a:gd name="connsiteX11" fmla="*/ 934271 w 2132196"/>
                <a:gd name="connsiteY11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33396 w 2132196"/>
                <a:gd name="connsiteY10" fmla="*/ 1059127 h 1969508"/>
                <a:gd name="connsiteX11" fmla="*/ 934271 w 2132196"/>
                <a:gd name="connsiteY11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333396 w 2132196"/>
                <a:gd name="connsiteY11" fmla="*/ 1059127 h 1969508"/>
                <a:gd name="connsiteX12" fmla="*/ 934271 w 2132196"/>
                <a:gd name="connsiteY12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71703 w 2132196"/>
                <a:gd name="connsiteY4" fmla="*/ 1005425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401319 w 2132196"/>
                <a:gd name="connsiteY11" fmla="*/ 939776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401319 w 2132196"/>
                <a:gd name="connsiteY11" fmla="*/ 939776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401319 w 2132196"/>
                <a:gd name="connsiteY11" fmla="*/ 939776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401319 w 2132196"/>
                <a:gd name="connsiteY11" fmla="*/ 939776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401319 w 2132196"/>
                <a:gd name="connsiteY10" fmla="*/ 939776 h 1969508"/>
                <a:gd name="connsiteX11" fmla="*/ 1401319 w 2132196"/>
                <a:gd name="connsiteY11" fmla="*/ 939776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401319 w 2132196"/>
                <a:gd name="connsiteY9" fmla="*/ 939776 h 1969508"/>
                <a:gd name="connsiteX10" fmla="*/ 1401319 w 2132196"/>
                <a:gd name="connsiteY10" fmla="*/ 939776 h 1969508"/>
                <a:gd name="connsiteX11" fmla="*/ 1401319 w 2132196"/>
                <a:gd name="connsiteY11" fmla="*/ 939776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401319 w 2132196"/>
                <a:gd name="connsiteY9" fmla="*/ 939776 h 1969508"/>
                <a:gd name="connsiteX10" fmla="*/ 1401319 w 2132196"/>
                <a:gd name="connsiteY10" fmla="*/ 939776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401319 w 2132196"/>
                <a:gd name="connsiteY9" fmla="*/ 939776 h 1969508"/>
                <a:gd name="connsiteX10" fmla="*/ 1356214 w 2132196"/>
                <a:gd name="connsiteY10" fmla="*/ 995174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  <a:gd name="connsiteX0" fmla="*/ 934271 w 2132196"/>
                <a:gd name="connsiteY0" fmla="*/ 1969508 h 1969508"/>
                <a:gd name="connsiteX1" fmla="*/ 9378 w 2132196"/>
                <a:gd name="connsiteY1" fmla="*/ 1016523 h 1969508"/>
                <a:gd name="connsiteX2" fmla="*/ 958061 w 2132196"/>
                <a:gd name="connsiteY2" fmla="*/ 89500 h 1969508"/>
                <a:gd name="connsiteX3" fmla="*/ 2132196 w 2132196"/>
                <a:gd name="connsiteY3" fmla="*/ 236300 h 1969508"/>
                <a:gd name="connsiteX4" fmla="*/ 1356214 w 2132196"/>
                <a:gd name="connsiteY4" fmla="*/ 995174 h 1969508"/>
                <a:gd name="connsiteX5" fmla="*/ 1356214 w 2132196"/>
                <a:gd name="connsiteY5" fmla="*/ 995174 h 1969508"/>
                <a:gd name="connsiteX6" fmla="*/ 1356214 w 2132196"/>
                <a:gd name="connsiteY6" fmla="*/ 995174 h 1969508"/>
                <a:gd name="connsiteX7" fmla="*/ 1356214 w 2132196"/>
                <a:gd name="connsiteY7" fmla="*/ 995174 h 1969508"/>
                <a:gd name="connsiteX8" fmla="*/ 1356214 w 2132196"/>
                <a:gd name="connsiteY8" fmla="*/ 995174 h 1969508"/>
                <a:gd name="connsiteX9" fmla="*/ 1356214 w 2132196"/>
                <a:gd name="connsiteY9" fmla="*/ 995174 h 1969508"/>
                <a:gd name="connsiteX10" fmla="*/ 1356214 w 2132196"/>
                <a:gd name="connsiteY10" fmla="*/ 995174 h 1969508"/>
                <a:gd name="connsiteX11" fmla="*/ 1356214 w 2132196"/>
                <a:gd name="connsiteY11" fmla="*/ 995174 h 1969508"/>
                <a:gd name="connsiteX12" fmla="*/ 1333396 w 2132196"/>
                <a:gd name="connsiteY12" fmla="*/ 1059127 h 1969508"/>
                <a:gd name="connsiteX13" fmla="*/ 934271 w 2132196"/>
                <a:gd name="connsiteY13" fmla="*/ 1969508 h 196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32196" h="1969508">
                  <a:moveTo>
                    <a:pt x="934271" y="1969508"/>
                  </a:moveTo>
                  <a:cubicBezTo>
                    <a:pt x="375347" y="1836302"/>
                    <a:pt x="0" y="1449555"/>
                    <a:pt x="9378" y="1016523"/>
                  </a:cubicBezTo>
                  <a:cubicBezTo>
                    <a:pt x="18651" y="588317"/>
                    <a:pt x="402128" y="213595"/>
                    <a:pt x="958061" y="89500"/>
                  </a:cubicBezTo>
                  <a:cubicBezTo>
                    <a:pt x="1359009" y="0"/>
                    <a:pt x="1793681" y="54346"/>
                    <a:pt x="2132196" y="236300"/>
                  </a:cubicBezTo>
                  <a:lnTo>
                    <a:pt x="1356214" y="995174"/>
                  </a:lnTo>
                  <a:lnTo>
                    <a:pt x="1356214" y="995174"/>
                  </a:lnTo>
                  <a:lnTo>
                    <a:pt x="1356214" y="995174"/>
                  </a:lnTo>
                  <a:lnTo>
                    <a:pt x="1356214" y="995174"/>
                  </a:lnTo>
                  <a:lnTo>
                    <a:pt x="1356214" y="995174"/>
                  </a:lnTo>
                  <a:lnTo>
                    <a:pt x="1356214" y="995174"/>
                  </a:lnTo>
                  <a:lnTo>
                    <a:pt x="1356214" y="995174"/>
                  </a:lnTo>
                  <a:lnTo>
                    <a:pt x="1356214" y="995174"/>
                  </a:lnTo>
                  <a:cubicBezTo>
                    <a:pt x="1352411" y="1005833"/>
                    <a:pt x="1405554" y="892601"/>
                    <a:pt x="1333396" y="1059127"/>
                  </a:cubicBezTo>
                  <a:lnTo>
                    <a:pt x="934271" y="1969508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1F497D">
                    <a:lumMod val="50000"/>
                  </a:srgbClr>
                </a:gs>
                <a:gs pos="57000">
                  <a:srgbClr val="1F497D">
                    <a:lumMod val="60000"/>
                    <a:lumOff val="40000"/>
                  </a:srgbClr>
                </a:gs>
                <a:gs pos="22000">
                  <a:srgbClr val="4F81BD">
                    <a:lumMod val="40000"/>
                    <a:lumOff val="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lumMod val="60000"/>
                  <a:lumOff val="40000"/>
                  <a:alpha val="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Below" fov="7200000">
                <a:rot lat="19800000" lon="2400000" rev="0"/>
              </a:camera>
              <a:lightRig rig="threePt" dir="t"/>
            </a:scene3d>
            <a:sp3d prstMaterial="matte"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lum contras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23749">
              <a:off x="2781300" y="3079750"/>
              <a:ext cx="4081463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pole tekstowe 37"/>
            <p:cNvSpPr txBox="1"/>
            <p:nvPr/>
          </p:nvSpPr>
          <p:spPr>
            <a:xfrm rot="20757829">
              <a:off x="3424238" y="3048000"/>
              <a:ext cx="2786062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haroni" pitchFamily="2" charset="-79"/>
                </a:rPr>
                <a:t>NIERUCHOMOŚCI</a:t>
              </a:r>
            </a:p>
          </p:txBody>
        </p:sp>
        <p:sp>
          <p:nvSpPr>
            <p:cNvPr id="39" name="pole tekstowe 38"/>
            <p:cNvSpPr txBox="1"/>
            <p:nvPr/>
          </p:nvSpPr>
          <p:spPr>
            <a:xfrm rot="20423817">
              <a:off x="3034808" y="2688478"/>
              <a:ext cx="3846782" cy="2702870"/>
            </a:xfrm>
            <a:prstGeom prst="rect">
              <a:avLst/>
            </a:prstGeom>
            <a:noFill/>
          </p:spPr>
          <p:txBody>
            <a:bodyPr spcFirstLastPara="1">
              <a:prstTxWarp prst="textArchDown">
                <a:avLst>
                  <a:gd name="adj" fmla="val 628973"/>
                </a:avLst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Black" pitchFamily="34" charset="0"/>
                  <a:ea typeface="Batang" pitchFamily="18" charset="-127"/>
                  <a:cs typeface="Aharoni" pitchFamily="2" charset="-79"/>
                </a:rPr>
                <a:t>NOWOCZESNE ŚRODOWISKO BIZNESOWE</a:t>
              </a:r>
              <a:endPara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Batang" pitchFamily="18" charset="-127"/>
                <a:cs typeface="Aharoni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59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0" y="755725"/>
            <a:ext cx="14160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Obszary działania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393264" y="195486"/>
            <a:ext cx="6419096" cy="5093845"/>
            <a:chOff x="1214438" y="672654"/>
            <a:chExt cx="7286625" cy="5926584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1785938"/>
              <a:ext cx="7286625" cy="481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Łuk blokowy 41"/>
            <p:cNvSpPr/>
            <p:nvPr/>
          </p:nvSpPr>
          <p:spPr>
            <a:xfrm rot="1786008">
              <a:off x="1660476" y="672654"/>
              <a:ext cx="5863663" cy="5369793"/>
            </a:xfrm>
            <a:prstGeom prst="blockArc">
              <a:avLst>
                <a:gd name="adj1" fmla="val 6499956"/>
                <a:gd name="adj2" fmla="val 20309239"/>
                <a:gd name="adj3" fmla="val 20801"/>
              </a:avLst>
            </a:prstGeom>
            <a:gradFill flip="none" rotWithShape="0">
              <a:gsLst>
                <a:gs pos="100000">
                  <a:srgbClr val="1F497D">
                    <a:lumMod val="50000"/>
                  </a:srgbClr>
                </a:gs>
                <a:gs pos="57000">
                  <a:srgbClr val="1F497D">
                    <a:lumMod val="60000"/>
                    <a:lumOff val="40000"/>
                  </a:srgbClr>
                </a:gs>
                <a:gs pos="23000">
                  <a:srgbClr val="4F81BD">
                    <a:lumMod val="40000"/>
                    <a:lumOff val="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lumMod val="60000"/>
                  <a:lumOff val="40000"/>
                  <a:alpha val="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Below" fov="7200000">
                <a:rot lat="19800000" lon="1200000" rev="0"/>
              </a:camera>
              <a:lightRig rig="threePt" dir="t"/>
            </a:scene3d>
            <a:sp3d prstMaterial="matte"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pole tekstowe 42"/>
            <p:cNvSpPr txBox="1"/>
            <p:nvPr/>
          </p:nvSpPr>
          <p:spPr>
            <a:xfrm rot="21034889">
              <a:off x="2140947" y="1411382"/>
              <a:ext cx="5348232" cy="3906511"/>
            </a:xfrm>
            <a:prstGeom prst="rect">
              <a:avLst/>
            </a:prstGeom>
            <a:noFill/>
            <a:scene3d>
              <a:camera prst="perspectiveAbove" fov="7200000"/>
              <a:lightRig rig="threePt" dir="t"/>
            </a:scene3d>
            <a:sp3d/>
          </p:spPr>
          <p:txBody>
            <a:bodyPr spcFirstLastPara="1">
              <a:prstTxWarp prst="textArchUp">
                <a:avLst/>
              </a:prstTxWarp>
              <a:spAutoFit/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NIERUCHOMOŚCI</a:t>
              </a:r>
              <a:endPara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Batang" pitchFamily="18" charset="-127"/>
                <a:cs typeface="Arial Unicode MS" pitchFamily="34" charset="-128"/>
              </a:endParaRPr>
            </a:p>
          </p:txBody>
        </p:sp>
        <p:sp>
          <p:nvSpPr>
            <p:cNvPr id="44" name="Prostokąt 11"/>
            <p:cNvSpPr>
              <a:spLocks noChangeArrowheads="1"/>
            </p:cNvSpPr>
            <p:nvPr/>
          </p:nvSpPr>
          <p:spPr bwMode="auto">
            <a:xfrm>
              <a:off x="3203575" y="2781300"/>
              <a:ext cx="4572000" cy="3545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KPT dysponuje kompleksową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ofertą dostępu do powierzchni: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Biurowych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Produkcyjnych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Laboratoryjnych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oraz Terenów Inwestycyjnych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endPara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Pomieszczenia od 10 do 8 tys. mkw.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4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0" y="755725"/>
            <a:ext cx="14160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Obszary działania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899592" y="214054"/>
            <a:ext cx="7286625" cy="5094000"/>
            <a:chOff x="1214438" y="672654"/>
            <a:chExt cx="7286625" cy="5926584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1785938"/>
              <a:ext cx="7286625" cy="481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Łuk blokowy 17"/>
            <p:cNvSpPr/>
            <p:nvPr/>
          </p:nvSpPr>
          <p:spPr>
            <a:xfrm rot="1786008">
              <a:off x="1660476" y="672654"/>
              <a:ext cx="5863663" cy="5369793"/>
            </a:xfrm>
            <a:prstGeom prst="blockArc">
              <a:avLst>
                <a:gd name="adj1" fmla="val 6499956"/>
                <a:gd name="adj2" fmla="val 20309239"/>
                <a:gd name="adj3" fmla="val 20801"/>
              </a:avLst>
            </a:prstGeom>
            <a:gradFill flip="none" rotWithShape="0">
              <a:gsLst>
                <a:gs pos="84000">
                  <a:srgbClr val="F79646">
                    <a:lumMod val="75000"/>
                  </a:srgbClr>
                </a:gs>
                <a:gs pos="97000">
                  <a:srgbClr val="F79646">
                    <a:lumMod val="60000"/>
                    <a:lumOff val="40000"/>
                  </a:srgbClr>
                </a:gs>
                <a:gs pos="70000">
                  <a:srgbClr val="F79646">
                    <a:lumMod val="40000"/>
                    <a:lumOff val="6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lumMod val="60000"/>
                  <a:lumOff val="40000"/>
                  <a:alpha val="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Below" fov="7200000">
                <a:rot lat="19800000" lon="1200000" rev="0"/>
              </a:camera>
              <a:lightRig rig="threePt" dir="t"/>
            </a:scene3d>
            <a:sp3d prstMaterial="matte"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 rot="21034889">
              <a:off x="2140947" y="1133850"/>
              <a:ext cx="5348232" cy="3906511"/>
            </a:xfrm>
            <a:prstGeom prst="rect">
              <a:avLst/>
            </a:prstGeom>
            <a:noFill/>
            <a:scene3d>
              <a:camera prst="perspectiveAbove" fov="7200000"/>
              <a:lightRig rig="threePt" dir="t"/>
            </a:scene3d>
            <a:sp3d/>
          </p:spPr>
          <p:txBody>
            <a:bodyPr spcFirstLastPara="1">
              <a:prstTxWarp prst="textArchUp">
                <a:avLst>
                  <a:gd name="adj" fmla="val 9089766"/>
                </a:avLst>
              </a:prstTxWarp>
              <a:spAutoFit/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USŁUGI</a:t>
              </a:r>
              <a:r>
                <a:rPr kumimoji="0" lang="pl-PL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 BIZNESOWE</a:t>
              </a:r>
            </a:p>
          </p:txBody>
        </p:sp>
        <p:sp>
          <p:nvSpPr>
            <p:cNvPr id="20" name="Prostokąt 11"/>
            <p:cNvSpPr>
              <a:spLocks noChangeArrowheads="1"/>
            </p:cNvSpPr>
            <p:nvPr/>
          </p:nvSpPr>
          <p:spPr bwMode="auto">
            <a:xfrm>
              <a:off x="3276600" y="2636838"/>
              <a:ext cx="4214813" cy="3330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telekomunikacyjne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recepcyjne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kontrola dostępu, bezpieczeństwo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konferencyjne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biurowe, poligraficzne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szeroki zakres usług instalacyjnych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wynajem sprzętu i mebli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rekrutacja pracowników biurowych i doradców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konserwacji powierzchni użytkowej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z zakresu utrzymania czystości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niszczenia danych poufnych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usługi pocztowe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0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0" y="-20538"/>
            <a:ext cx="9144000" cy="1837105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51760" y="411510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Co to jest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Park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Technologiczny ?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1" y="1441250"/>
            <a:ext cx="9143999" cy="35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60" y="755725"/>
            <a:ext cx="14160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Obszary działania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899592" y="214054"/>
            <a:ext cx="7286625" cy="5094000"/>
            <a:chOff x="1214438" y="672654"/>
            <a:chExt cx="7286625" cy="592658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38" y="1785938"/>
              <a:ext cx="7286625" cy="481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Łuk blokowy 21"/>
            <p:cNvSpPr/>
            <p:nvPr/>
          </p:nvSpPr>
          <p:spPr>
            <a:xfrm rot="1786008">
              <a:off x="1660476" y="672654"/>
              <a:ext cx="5863663" cy="5369793"/>
            </a:xfrm>
            <a:prstGeom prst="blockArc">
              <a:avLst>
                <a:gd name="adj1" fmla="val 6499956"/>
                <a:gd name="adj2" fmla="val 20309239"/>
                <a:gd name="adj3" fmla="val 20801"/>
              </a:avLst>
            </a:prstGeom>
            <a:gradFill flip="none" rotWithShape="0">
              <a:gsLst>
                <a:gs pos="93000">
                  <a:srgbClr val="8BDB85"/>
                </a:gs>
                <a:gs pos="75000">
                  <a:srgbClr val="73B531"/>
                </a:gs>
                <a:gs pos="85000">
                  <a:srgbClr val="1F497D">
                    <a:lumMod val="60000"/>
                    <a:lumOff val="40000"/>
                  </a:srgbClr>
                </a:gs>
                <a:gs pos="85000">
                  <a:srgbClr val="3B9C36"/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lumMod val="60000"/>
                  <a:lumOff val="40000"/>
                  <a:alpha val="0"/>
                </a:srgbClr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perspectiveBelow" fov="7200000">
                <a:rot lat="19800000" lon="1200000" rev="0"/>
              </a:camera>
              <a:lightRig rig="threePt" dir="t"/>
            </a:scene3d>
            <a:sp3d prstMaterial="matte"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pole tekstowe 22"/>
            <p:cNvSpPr txBox="1"/>
            <p:nvPr/>
          </p:nvSpPr>
          <p:spPr>
            <a:xfrm rot="21034889">
              <a:off x="2140947" y="1217627"/>
              <a:ext cx="5348232" cy="3906511"/>
            </a:xfrm>
            <a:prstGeom prst="rect">
              <a:avLst/>
            </a:prstGeom>
            <a:noFill/>
            <a:scene3d>
              <a:camera prst="perspectiveAbove" fov="7200000"/>
              <a:lightRig rig="threePt" dir="t"/>
            </a:scene3d>
            <a:sp3d/>
          </p:spPr>
          <p:txBody>
            <a:bodyPr spcFirstLastPara="1">
              <a:prstTxWarp prst="textArchUp">
                <a:avLst>
                  <a:gd name="adj" fmla="val 9802999"/>
                </a:avLst>
              </a:prstTxWarp>
              <a:spAutoFit/>
              <a:sp3d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400" b="0" i="0" u="none" strike="noStrike" kern="0" cap="none" spc="30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USŁUGI</a:t>
              </a:r>
              <a:r>
                <a:rPr kumimoji="0" lang="pl-PL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itchFamily="34" charset="0"/>
                  <a:ea typeface="Batang" pitchFamily="18" charset="-127"/>
                  <a:cs typeface="Arial Unicode MS" pitchFamily="34" charset="-128"/>
                </a:rPr>
                <a:t> ROZWOJOWE</a:t>
              </a:r>
            </a:p>
          </p:txBody>
        </p:sp>
        <p:sp>
          <p:nvSpPr>
            <p:cNvPr id="24" name="Prostokąt 11"/>
            <p:cNvSpPr>
              <a:spLocks noChangeArrowheads="1"/>
            </p:cNvSpPr>
            <p:nvPr/>
          </p:nvSpPr>
          <p:spPr bwMode="auto">
            <a:xfrm>
              <a:off x="3348038" y="2565399"/>
              <a:ext cx="4895850" cy="354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Doradztwo w formie </a:t>
              </a:r>
              <a:r>
                <a:rPr kumimoji="0" lang="pl-PL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coachingu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/>
              </a:r>
              <a:b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</a:b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 i </a:t>
              </a:r>
              <a:r>
                <a:rPr kumimoji="0" lang="pl-PL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mentoringu</a:t>
              </a: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Szkolenia ogólne i specjalistyczne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System grantów/dotacji rozwojowych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Wsparcie procesu patentowania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Pośrednictwo w transferze technologii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Szybki Start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Tworzenie wniosków o dofinansowanie,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Przygotowanie Biznes planów, SWI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Poszukiwanie partnerów biznesowych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r>
                <a:rPr kumimoji="0" lang="pl-P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 Narrow" pitchFamily="34" charset="0"/>
                </a:rPr>
                <a:t>  Specjalna strefa ekonomiczna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000"/>
                <a:buFont typeface="Wingdings" pitchFamily="2" charset="2"/>
                <a:buChar char="q"/>
                <a:tabLst/>
                <a:defRPr/>
              </a:pPr>
              <a:endParaRPr kumimoji="0" lang="pl-PL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3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Realizowane projekty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4962" y="3868341"/>
            <a:ext cx="1644447" cy="86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45581"/>
            <a:ext cx="2160588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13" descr="klaster labdesign-logo-re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344" y="835470"/>
            <a:ext cx="2757488" cy="9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14" descr="DNWKW - 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123" y="3407916"/>
            <a:ext cx="1330325" cy="161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3" y="885502"/>
            <a:ext cx="3241675" cy="89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22883" y="2283628"/>
            <a:ext cx="47529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Credit Valley" pitchFamily="2" charset="-18"/>
                <a:ea typeface="Arial Unicode MS" pitchFamily="34" charset="-128"/>
                <a:cs typeface="FreesiaUPC" pitchFamily="34" charset="-34"/>
              </a:rPr>
              <a:t>Wiedza i Gospodarka </a:t>
            </a:r>
          </a:p>
        </p:txBody>
      </p:sp>
      <p:sp>
        <p:nvSpPr>
          <p:cNvPr id="14" name="pole tekstowe 18"/>
          <p:cNvSpPr txBox="1">
            <a:spLocks noChangeArrowheads="1"/>
          </p:cNvSpPr>
          <p:nvPr/>
        </p:nvSpPr>
        <p:spPr bwMode="auto">
          <a:xfrm>
            <a:off x="2492139" y="3301008"/>
            <a:ext cx="2736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>
                <a:solidFill>
                  <a:srgbClr val="00B0F0"/>
                </a:solidFill>
                <a:latin typeface="Pupcat" pitchFamily="2" charset="-18"/>
                <a:ea typeface="Arial Unicode MS" pitchFamily="34" charset="-128"/>
                <a:cs typeface="Arial Unicode MS" pitchFamily="34" charset="-128"/>
              </a:rPr>
              <a:t>AKADEMIA </a:t>
            </a:r>
          </a:p>
          <a:p>
            <a:r>
              <a:rPr lang="pl-PL" sz="3200" b="1" dirty="0">
                <a:solidFill>
                  <a:srgbClr val="00B0F0"/>
                </a:solidFill>
                <a:latin typeface="Pupcat" pitchFamily="2" charset="-18"/>
                <a:ea typeface="Arial Unicode MS" pitchFamily="34" charset="-128"/>
                <a:cs typeface="Arial Unicode MS" pitchFamily="34" charset="-128"/>
              </a:rPr>
              <a:t>MŁODEGO </a:t>
            </a:r>
          </a:p>
          <a:p>
            <a:r>
              <a:rPr lang="pl-PL" sz="3200" b="1" dirty="0">
                <a:solidFill>
                  <a:srgbClr val="00B0F0"/>
                </a:solidFill>
                <a:latin typeface="Pupcat" pitchFamily="2" charset="-18"/>
                <a:ea typeface="Arial Unicode MS" pitchFamily="34" charset="-128"/>
                <a:cs typeface="Arial Unicode MS" pitchFamily="34" charset="-128"/>
              </a:rPr>
              <a:t>BIZNESU </a:t>
            </a:r>
          </a:p>
        </p:txBody>
      </p:sp>
      <p:pic>
        <p:nvPicPr>
          <p:cNvPr id="15" name="Obraz 20" descr="bs1.bmp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6394" y="2103065"/>
            <a:ext cx="1770062" cy="97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21" descr="Wzornictwo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4" y="2950369"/>
            <a:ext cx="1912937" cy="70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096" y="1034377"/>
            <a:ext cx="2661351" cy="9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746" y="1857395"/>
            <a:ext cx="2789366" cy="88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5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Realizowane projekty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372211" y="1035842"/>
            <a:ext cx="552026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SZKOLENIA I DORADZTWO DLA PRZESIĘBIORCÓW I PRACOWNIKÓW</a:t>
            </a:r>
          </a:p>
          <a:p>
            <a:endParaRPr lang="pl-PL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Zarządzanie ryzykiem</a:t>
            </a:r>
            <a:endParaRPr lang="pl-PL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Rachunkowość, podatki i ubezpieczenia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społeczne</a:t>
            </a:r>
            <a:endParaRPr lang="pl-PL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chemeClr val="accent6">
                    <a:lumMod val="75000"/>
                  </a:schemeClr>
                </a:solidFill>
              </a:rPr>
              <a:t>Kaizen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- wprowadzenie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usprawnień</a:t>
            </a:r>
            <a:endParaRPr lang="pl-PL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Zarządzanie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</a:rPr>
              <a:t>zasobami </a:t>
            </a: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ludzkimi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accent6">
                    <a:lumMod val="75000"/>
                  </a:schemeClr>
                </a:solidFill>
              </a:rPr>
              <a:t>Marketing relacyjny i internetowy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</a:rPr>
              <a:t>Negocjacje </a:t>
            </a:r>
            <a:r>
              <a:rPr lang="pl-PL" sz="1600" b="1" dirty="0">
                <a:solidFill>
                  <a:schemeClr val="bg2">
                    <a:lumMod val="25000"/>
                  </a:schemeClr>
                </a:solidFill>
              </a:rPr>
              <a:t>handlowe </a:t>
            </a:r>
            <a:endParaRPr lang="pl-PL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</a:rPr>
              <a:t>Ekonomika opodatkowania</a:t>
            </a:r>
            <a:endParaRPr lang="pl-PL" sz="16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</a:rPr>
              <a:t>Zarządzanie </a:t>
            </a:r>
            <a:r>
              <a:rPr lang="pl-PL" sz="1600" b="1" dirty="0">
                <a:solidFill>
                  <a:schemeClr val="bg2">
                    <a:lumMod val="25000"/>
                  </a:schemeClr>
                </a:solidFill>
              </a:rPr>
              <a:t>finansami </a:t>
            </a: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</a:rPr>
              <a:t>przedsiębiorstw</a:t>
            </a:r>
            <a:endParaRPr lang="pl-PL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</a:rPr>
              <a:t>Zarządzanie </a:t>
            </a:r>
            <a:r>
              <a:rPr lang="pl-PL" sz="1600" b="1" dirty="0">
                <a:solidFill>
                  <a:schemeClr val="bg2">
                    <a:lumMod val="25000"/>
                  </a:schemeClr>
                </a:solidFill>
              </a:rPr>
              <a:t>czasem </a:t>
            </a:r>
            <a:endParaRPr lang="pl-PL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bg2">
                    <a:lumMod val="25000"/>
                  </a:schemeClr>
                </a:solidFill>
              </a:rPr>
              <a:t>Zarządzanie procesowe</a:t>
            </a:r>
          </a:p>
          <a:p>
            <a:pPr marL="285750" indent="-285750">
              <a:buFont typeface="Arial" pitchFamily="34" charset="0"/>
              <a:buChar char="•"/>
            </a:pPr>
            <a:endParaRPr lang="pl-PL" b="1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pl-PL" b="1" dirty="0" smtClean="0">
                <a:solidFill>
                  <a:srgbClr val="FF0000"/>
                </a:solidFill>
              </a:rPr>
              <a:t>www.technopark.kielce.pl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035842"/>
            <a:ext cx="3344857" cy="1809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 rot="19873304">
            <a:off x="475647" y="348068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godzin szkolenia + 3h doradztwa indywidualnego</a:t>
            </a: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 rot="19887873">
            <a:off x="-55281" y="31172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Usługa bezpłatna</a:t>
            </a: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 rot="19873304">
            <a:off x="1630081" y="421791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NABÓR TRWA!</a:t>
            </a: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Realizowane projekty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921" y="1035842"/>
            <a:ext cx="26836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2915816" y="1035842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Audyt Marketingowy Młodej Firmy (AMMF)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dirty="0" smtClean="0"/>
              <a:t>to nowa usługa doradcza o charakterze proinnowacyjnym, która tworzona jest w ramach projektu pt. "Audyt Marketingowy Młodej Firmy (AMMF) nową usługą dla przedsiębiorstw świadczoną przez Instytucje Otoczenia Biznesu".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>
                <a:solidFill>
                  <a:srgbClr val="FF0000"/>
                </a:solidFill>
              </a:rPr>
              <a:t>KTO MOŻE SKORZYSTAĆ Z USŁUGI?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1600" dirty="0"/>
              <a:t>Z usługi audytu może skorzystać przedsiębiorca, który:</a:t>
            </a:r>
            <a:br>
              <a:rPr lang="pl-PL" sz="1600" dirty="0"/>
            </a:br>
            <a:r>
              <a:rPr lang="pl-PL" sz="1600" dirty="0"/>
              <a:t>działa na rynku nie dłużej niż 3 lata </a:t>
            </a:r>
          </a:p>
          <a:p>
            <a:pPr>
              <a:buFont typeface="Arial"/>
              <a:buChar char="•"/>
            </a:pPr>
            <a:r>
              <a:rPr lang="pl-PL" sz="1600" dirty="0"/>
              <a:t>ma siedzibę na terenie Polski </a:t>
            </a:r>
          </a:p>
          <a:p>
            <a:pPr>
              <a:buFont typeface="Arial"/>
              <a:buChar char="•"/>
            </a:pPr>
            <a:r>
              <a:rPr lang="pl-PL" sz="1600" dirty="0"/>
              <a:t>spełnia wymogi dotyczące korzystania z pomocy de </a:t>
            </a:r>
            <a:r>
              <a:rPr lang="pl-PL" sz="1600" dirty="0" err="1"/>
              <a:t>minimis</a:t>
            </a:r>
            <a:r>
              <a:rPr lang="pl-PL" sz="1600" dirty="0" smtClean="0"/>
              <a:t>.</a:t>
            </a:r>
          </a:p>
          <a:p>
            <a:pPr>
              <a:buFont typeface="Arial"/>
              <a:buChar char="•"/>
            </a:pPr>
            <a:endParaRPr lang="pl-PL" b="1" dirty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pl-PL" b="1" dirty="0" smtClean="0">
                <a:solidFill>
                  <a:srgbClr val="FF0000"/>
                </a:solidFill>
              </a:rPr>
              <a:t>www.technopark.kielce.pl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 rot="19887873">
            <a:off x="191345" y="375658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itchFamily="34" charset="0"/>
              </a:rPr>
              <a:t>Usługa bezpłatna</a:t>
            </a:r>
            <a:endParaRPr lang="pl-P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 rot="19873304">
            <a:off x="1045915" y="419936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NABÓR TRWA!</a:t>
            </a: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8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Realizowane projekty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91" y="2109638"/>
            <a:ext cx="3241675" cy="89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8"/>
          <p:cNvSpPr txBox="1">
            <a:spLocks noChangeArrowheads="1"/>
          </p:cNvSpPr>
          <p:nvPr/>
        </p:nvSpPr>
        <p:spPr bwMode="auto">
          <a:xfrm>
            <a:off x="3563888" y="1770034"/>
            <a:ext cx="2736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>
                <a:solidFill>
                  <a:srgbClr val="00B0F0"/>
                </a:solidFill>
                <a:latin typeface="Pupcat" pitchFamily="2" charset="-18"/>
                <a:ea typeface="Arial Unicode MS" pitchFamily="34" charset="-128"/>
                <a:cs typeface="Arial Unicode MS" pitchFamily="34" charset="-128"/>
              </a:rPr>
              <a:t>AKADEMIA </a:t>
            </a:r>
          </a:p>
          <a:p>
            <a:r>
              <a:rPr lang="pl-PL" sz="3200" b="1" dirty="0">
                <a:solidFill>
                  <a:srgbClr val="00B0F0"/>
                </a:solidFill>
                <a:latin typeface="Pupcat" pitchFamily="2" charset="-18"/>
                <a:ea typeface="Arial Unicode MS" pitchFamily="34" charset="-128"/>
                <a:cs typeface="Arial Unicode MS" pitchFamily="34" charset="-128"/>
              </a:rPr>
              <a:t>MŁODEGO </a:t>
            </a:r>
          </a:p>
          <a:p>
            <a:r>
              <a:rPr lang="pl-PL" sz="3200" b="1" dirty="0">
                <a:solidFill>
                  <a:srgbClr val="00B0F0"/>
                </a:solidFill>
                <a:latin typeface="Pupcat" pitchFamily="2" charset="-18"/>
                <a:ea typeface="Arial Unicode MS" pitchFamily="34" charset="-128"/>
                <a:cs typeface="Arial Unicode MS" pitchFamily="34" charset="-128"/>
              </a:rPr>
              <a:t>BIZNESU </a:t>
            </a:r>
          </a:p>
        </p:txBody>
      </p:sp>
      <p:pic>
        <p:nvPicPr>
          <p:cNvPr id="15" name="Obraz 20" descr="bs1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928215"/>
            <a:ext cx="2088232" cy="114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379084" y="105958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  <a:latin typeface="Arial Narrow" pitchFamily="34" charset="0"/>
              </a:rPr>
              <a:t>Dla osób planujących założyć działalność gospodarczą</a:t>
            </a:r>
            <a:endParaRPr lang="pl-PL" b="1" dirty="0">
              <a:solidFill>
                <a:schemeClr val="accent4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 rot="20839239">
            <a:off x="704129" y="3133814"/>
            <a:ext cx="2597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ezpłatne warsztaty, szkolenia, prezentacje</a:t>
            </a:r>
          </a:p>
          <a:p>
            <a:pPr marL="285750" indent="-285750">
              <a:buFontTx/>
              <a:buChar char="-"/>
            </a:pPr>
            <a:endParaRPr lang="pl-PL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Maj </a:t>
            </a:r>
            <a:r>
              <a:rPr lang="pl-PL" b="1" dirty="0">
                <a:solidFill>
                  <a:srgbClr val="FF0000"/>
                </a:solidFill>
                <a:latin typeface="Arial Narrow" pitchFamily="34" charset="0"/>
              </a:rPr>
              <a:t>2012r.</a:t>
            </a:r>
          </a:p>
          <a:p>
            <a:pPr marL="285750" indent="-285750" eaLnBrk="1" hangingPunct="1">
              <a:buFontTx/>
              <a:buChar char="-"/>
            </a:pPr>
            <a:endParaRPr lang="pl-PL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 rot="20839239">
            <a:off x="4294663" y="3398735"/>
            <a:ext cx="348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rgbClr val="FF0000"/>
                </a:solidFill>
                <a:latin typeface="Arial Narrow" pitchFamily="34" charset="0"/>
              </a:rPr>
              <a:t>Konkurs na najlepszy biznes plan + szkolenia i doradztwo</a:t>
            </a:r>
            <a:endParaRPr lang="pl-PL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0" y="-20538"/>
            <a:ext cx="9144000" cy="2088232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51520" y="2211710"/>
            <a:ext cx="369775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rgbClr val="FF6600"/>
                </a:solidFill>
                <a:latin typeface="Arial Narrow" pitchFamily="34" charset="0"/>
              </a:rPr>
              <a:t>Kielecki Park Technologiczny</a:t>
            </a:r>
          </a:p>
          <a:p>
            <a:pPr eaLnBrk="1" hangingPunct="1"/>
            <a:r>
              <a:rPr lang="pl-PL" sz="2000" dirty="0">
                <a:solidFill>
                  <a:srgbClr val="FF6600"/>
                </a:solidFill>
                <a:latin typeface="Arial Narrow" pitchFamily="34" charset="0"/>
              </a:rPr>
              <a:t>25-663 Kielce</a:t>
            </a:r>
            <a:endParaRPr lang="pl-PL" sz="2000" b="1" dirty="0">
              <a:solidFill>
                <a:srgbClr val="FF6600"/>
              </a:solidFill>
              <a:latin typeface="Arial Narrow" pitchFamily="34" charset="0"/>
            </a:endParaRPr>
          </a:p>
          <a:p>
            <a:pPr eaLnBrk="1" hangingPunct="1"/>
            <a:r>
              <a:rPr lang="pl-PL" sz="2000" dirty="0">
                <a:solidFill>
                  <a:srgbClr val="FF6600"/>
                </a:solidFill>
                <a:latin typeface="Arial Narrow" pitchFamily="34" charset="0"/>
              </a:rPr>
              <a:t>ul. Olszewskiego 6, </a:t>
            </a:r>
          </a:p>
          <a:p>
            <a:pPr eaLnBrk="1" hangingPunct="1"/>
            <a:r>
              <a:rPr lang="pl-PL" sz="2000" dirty="0">
                <a:solidFill>
                  <a:srgbClr val="FF6600"/>
                </a:solidFill>
                <a:latin typeface="Arial Narrow" pitchFamily="34" charset="0"/>
              </a:rPr>
              <a:t>e-mail: </a:t>
            </a:r>
            <a:r>
              <a:rPr lang="pl-PL" sz="2000" b="1" dirty="0" smtClean="0">
                <a:solidFill>
                  <a:srgbClr val="FF6600"/>
                </a:solidFill>
                <a:latin typeface="Arial Narrow" pitchFamily="34" charset="0"/>
              </a:rPr>
              <a:t>technopark@um.kielce.pl</a:t>
            </a:r>
            <a:endParaRPr lang="pl-PL" sz="20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13" name="Picture 16" descr="łapka_szersza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87" y="3974033"/>
            <a:ext cx="3527425" cy="11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4"/>
          <p:cNvSpPr>
            <a:spLocks noChangeArrowheads="1"/>
          </p:cNvSpPr>
          <p:nvPr/>
        </p:nvSpPr>
        <p:spPr bwMode="auto">
          <a:xfrm>
            <a:off x="251520" y="3539792"/>
            <a:ext cx="1907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pl-PL" sz="2000" b="1" dirty="0">
                <a:solidFill>
                  <a:srgbClr val="FF6600"/>
                </a:solidFill>
                <a:latin typeface="Arial Narrow" pitchFamily="34" charset="0"/>
              </a:rPr>
              <a:t>Dołącz do nas na</a:t>
            </a:r>
            <a:endParaRPr lang="en-GB" sz="2000" b="1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15" name="Picture 25" descr="OKKKKKKKKKKK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398" y="3582684"/>
            <a:ext cx="13430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ole tekstowe 15"/>
          <p:cNvSpPr txBox="1"/>
          <p:nvPr/>
        </p:nvSpPr>
        <p:spPr>
          <a:xfrm>
            <a:off x="237076" y="838912"/>
            <a:ext cx="864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sz="2400" b="1" dirty="0" smtClean="0">
                <a:solidFill>
                  <a:schemeClr val="bg1"/>
                </a:solidFill>
                <a:latin typeface="Arial Narrow" pitchFamily="34" charset="0"/>
              </a:rPr>
              <a:t>Zapraszamy do współpracy!!!</a:t>
            </a:r>
            <a:endParaRPr lang="pl-PL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601645" y="3074852"/>
            <a:ext cx="4290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sz="2000" b="1" dirty="0" smtClean="0">
                <a:solidFill>
                  <a:schemeClr val="accent2"/>
                </a:solidFill>
                <a:latin typeface="Arial Narrow" pitchFamily="34" charset="0"/>
              </a:rPr>
              <a:t>Joanna Rudawska</a:t>
            </a:r>
          </a:p>
          <a:p>
            <a:pPr eaLnBrk="1" hangingPunct="1"/>
            <a:r>
              <a:rPr lang="pl-PL" sz="2000" b="1" dirty="0">
                <a:solidFill>
                  <a:schemeClr val="accent2"/>
                </a:solidFill>
                <a:latin typeface="Arial Narrow" pitchFamily="34" charset="0"/>
              </a:rPr>
              <a:t>j</a:t>
            </a:r>
            <a:r>
              <a:rPr lang="pl-PL" sz="2000" b="1" dirty="0" smtClean="0">
                <a:solidFill>
                  <a:schemeClr val="accent2"/>
                </a:solidFill>
                <a:latin typeface="Arial Narrow" pitchFamily="34" charset="0"/>
              </a:rPr>
              <a:t>oanna.rudawska@um.kielce.pl</a:t>
            </a:r>
            <a:endParaRPr lang="pl-PL" sz="20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eaLnBrk="1" hangingPunct="1"/>
            <a:r>
              <a:rPr lang="pl-PL" sz="2000" b="1" dirty="0" smtClean="0">
                <a:solidFill>
                  <a:schemeClr val="accent2"/>
                </a:solidFill>
                <a:latin typeface="Arial Narrow" pitchFamily="34" charset="0"/>
              </a:rPr>
              <a:t>Dział Doradztwa i Transferu Technologii</a:t>
            </a:r>
            <a:endParaRPr lang="pl-PL" sz="2000" b="1" dirty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Co to jest Park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Technologiczny ?</a:t>
            </a:r>
          </a:p>
        </p:txBody>
      </p:sp>
      <p:sp>
        <p:nvSpPr>
          <p:cNvPr id="6" name="pole tekstowe 6"/>
          <p:cNvSpPr txBox="1">
            <a:spLocks noChangeArrowheads="1"/>
          </p:cNvSpPr>
          <p:nvPr/>
        </p:nvSpPr>
        <p:spPr bwMode="auto">
          <a:xfrm>
            <a:off x="3131840" y="1549117"/>
            <a:ext cx="57606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000" b="1" dirty="0" smtClean="0">
                <a:solidFill>
                  <a:srgbClr val="FF6600"/>
                </a:solidFill>
                <a:latin typeface="Arial Narrow" pitchFamily="34" charset="0"/>
              </a:rPr>
              <a:t>Kielecki Park Technologiczny </a:t>
            </a:r>
            <a:r>
              <a:rPr lang="pl-PL" sz="2000" dirty="0" smtClean="0">
                <a:latin typeface="Arial Narrow" pitchFamily="34" charset="0"/>
              </a:rPr>
              <a:t>– </a:t>
            </a:r>
            <a:r>
              <a:rPr lang="pl-PL" sz="2000" dirty="0">
                <a:latin typeface="Arial Narrow" pitchFamily="34" charset="0"/>
              </a:rPr>
              <a:t>to dogodne warunki do rozwoju firm technologicznych </a:t>
            </a:r>
          </a:p>
          <a:p>
            <a:pPr>
              <a:defRPr/>
            </a:pPr>
            <a:endParaRPr lang="pl-PL" sz="2000" dirty="0">
              <a:latin typeface="Arial Narrow" pitchFamily="34" charset="0"/>
            </a:endParaRPr>
          </a:p>
          <a:p>
            <a:pPr>
              <a:defRPr/>
            </a:pPr>
            <a:r>
              <a:rPr lang="pl-PL" sz="2000" b="1" dirty="0">
                <a:solidFill>
                  <a:srgbClr val="FF6600"/>
                </a:solidFill>
                <a:latin typeface="Arial Narrow" pitchFamily="34" charset="0"/>
              </a:rPr>
              <a:t>Dogodne warunki</a:t>
            </a:r>
            <a:r>
              <a:rPr lang="pl-PL" sz="2000" dirty="0">
                <a:solidFill>
                  <a:srgbClr val="FF6600"/>
                </a:solidFill>
                <a:latin typeface="Arial Narrow" pitchFamily="34" charset="0"/>
              </a:rPr>
              <a:t> </a:t>
            </a:r>
            <a:r>
              <a:rPr lang="pl-PL" sz="2000" dirty="0">
                <a:latin typeface="Arial Narrow" pitchFamily="34" charset="0"/>
              </a:rPr>
              <a:t>są tworzone poprzez dostęp do:</a:t>
            </a:r>
          </a:p>
          <a:p>
            <a:pPr marL="342900" indent="-342900">
              <a:buClr>
                <a:srgbClr val="FF6600"/>
              </a:buClr>
              <a:buSzPct val="100000"/>
              <a:buFont typeface="Wingdings" pitchFamily="2" charset="2"/>
              <a:buChar char="q"/>
              <a:defRPr/>
            </a:pPr>
            <a:r>
              <a:rPr lang="pl-PL" sz="2000" dirty="0" smtClean="0">
                <a:latin typeface="Arial Narrow" pitchFamily="34" charset="0"/>
              </a:rPr>
              <a:t> </a:t>
            </a:r>
            <a:r>
              <a:rPr lang="pl-PL" sz="2000" dirty="0">
                <a:latin typeface="Arial Narrow" pitchFamily="34" charset="0"/>
              </a:rPr>
              <a:t>Infrastruktury</a:t>
            </a:r>
          </a:p>
          <a:p>
            <a:pPr marL="342900" indent="-342900">
              <a:buClr>
                <a:srgbClr val="FF6600"/>
              </a:buClr>
              <a:buSzPct val="100000"/>
              <a:buFont typeface="Wingdings" pitchFamily="2" charset="2"/>
              <a:buChar char="q"/>
              <a:defRPr/>
            </a:pPr>
            <a:r>
              <a:rPr lang="pl-PL" sz="2000" dirty="0">
                <a:latin typeface="Arial Narrow" pitchFamily="34" charset="0"/>
              </a:rPr>
              <a:t> Usług biznesowych</a:t>
            </a:r>
          </a:p>
          <a:p>
            <a:pPr marL="342900" indent="-342900">
              <a:buClr>
                <a:srgbClr val="FF6600"/>
              </a:buClr>
              <a:buSzPct val="100000"/>
              <a:buFont typeface="Wingdings" pitchFamily="2" charset="2"/>
              <a:buChar char="q"/>
              <a:defRPr/>
            </a:pPr>
            <a:r>
              <a:rPr lang="pl-PL" sz="2000" dirty="0">
                <a:latin typeface="Arial Narrow" pitchFamily="34" charset="0"/>
              </a:rPr>
              <a:t> Usług rozwojowych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1" y="780844"/>
            <a:ext cx="2953743" cy="425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4866"/>
            <a:ext cx="6205537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Lokalizacja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5191190" y="2355726"/>
            <a:ext cx="3925640" cy="1200329"/>
            <a:chOff x="214312" y="2786063"/>
            <a:chExt cx="3925640" cy="1200329"/>
          </a:xfrm>
        </p:grpSpPr>
        <p:sp>
          <p:nvSpPr>
            <p:cNvPr id="12" name="Objaśnienie prostokątne zaokrąglone 11"/>
            <p:cNvSpPr/>
            <p:nvPr/>
          </p:nvSpPr>
          <p:spPr>
            <a:xfrm>
              <a:off x="214312" y="2786063"/>
              <a:ext cx="3557274" cy="1200329"/>
            </a:xfrm>
            <a:prstGeom prst="wedgeRoundRectCallout">
              <a:avLst>
                <a:gd name="adj1" fmla="val -141006"/>
                <a:gd name="adj2" fmla="val -151187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" name="pole tekstowe 13"/>
            <p:cNvSpPr txBox="1">
              <a:spLocks noChangeArrowheads="1"/>
            </p:cNvSpPr>
            <p:nvPr/>
          </p:nvSpPr>
          <p:spPr bwMode="auto">
            <a:xfrm>
              <a:off x="214313" y="2786063"/>
              <a:ext cx="392563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pl-PL" dirty="0">
                  <a:latin typeface="Arial Narrow" pitchFamily="34" charset="0"/>
                </a:rPr>
                <a:t>Siedziba </a:t>
              </a:r>
              <a:endParaRPr lang="pl-PL" dirty="0" smtClean="0">
                <a:latin typeface="Arial Narrow" pitchFamily="34" charset="0"/>
              </a:endParaRPr>
            </a:p>
            <a:p>
              <a:pPr eaLnBrk="1" hangingPunct="1"/>
              <a:r>
                <a:rPr lang="pl-PL" b="1" dirty="0" smtClean="0">
                  <a:solidFill>
                    <a:srgbClr val="F4740A"/>
                  </a:solidFill>
                  <a:latin typeface="Arial Narrow" pitchFamily="34" charset="0"/>
                </a:rPr>
                <a:t>Kieleckiego Parku Technologicznego</a:t>
              </a:r>
            </a:p>
            <a:p>
              <a:pPr eaLnBrk="1" hangingPunct="1"/>
              <a:r>
                <a:rPr lang="pl-PL" dirty="0">
                  <a:latin typeface="Arial Narrow" pitchFamily="34" charset="0"/>
                </a:rPr>
                <a:t>25-663 Kielce</a:t>
              </a:r>
              <a:endParaRPr lang="pl-PL" b="1" dirty="0">
                <a:solidFill>
                  <a:srgbClr val="F4740A"/>
                </a:solidFill>
                <a:latin typeface="Arial Narrow" pitchFamily="34" charset="0"/>
              </a:endParaRPr>
            </a:p>
            <a:p>
              <a:pPr eaLnBrk="1" hangingPunct="1"/>
              <a:r>
                <a:rPr lang="pl-PL" dirty="0">
                  <a:latin typeface="Arial Narrow" pitchFamily="34" charset="0"/>
                </a:rPr>
                <a:t>Ul. Olszewskiego </a:t>
              </a:r>
              <a:r>
                <a:rPr lang="pl-PL" dirty="0" smtClean="0">
                  <a:latin typeface="Arial Narrow" pitchFamily="34" charset="0"/>
                </a:rPr>
                <a:t>6</a:t>
              </a:r>
              <a:endParaRPr lang="pl-PL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62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Lokalizacja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42109" y="1419622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000" b="1" dirty="0">
                <a:solidFill>
                  <a:srgbClr val="FF6600"/>
                </a:solidFill>
                <a:latin typeface="Arial Narrow" pitchFamily="34" charset="0"/>
              </a:rPr>
              <a:t>Infrastruktura Kieleckiego Parku Technologicznego zawiera:</a:t>
            </a: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" y="2211710"/>
            <a:ext cx="9144000" cy="206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3" descr="KPT_pion_ang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EEECE1">
                <a:shade val="45000"/>
                <a:satMod val="135000"/>
              </a:srgb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54864"/>
            <a:ext cx="9144000" cy="258863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Infrastruktura KPT</a:t>
            </a:r>
            <a:endParaRPr lang="pl-PL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5526" y="1851670"/>
            <a:ext cx="43264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całkowita: </a:t>
            </a:r>
            <a:r>
              <a:rPr lang="pl-PL" b="1" dirty="0">
                <a:latin typeface="Arial Narrow" pitchFamily="34" charset="0"/>
                <a:cs typeface="Arial" pitchFamily="34" charset="0"/>
              </a:rPr>
              <a:t>4 535 m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²</a:t>
            </a:r>
            <a:endParaRPr lang="pl-PL" dirty="0" smtClean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biurowa: </a:t>
            </a:r>
            <a:r>
              <a:rPr lang="pl-PL" dirty="0" smtClean="0">
                <a:latin typeface="Arial Narrow" pitchFamily="34" charset="0"/>
                <a:cs typeface="Arial" pitchFamily="34" charset="0"/>
              </a:rPr>
              <a:t>2 405m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²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konferencyjna: </a:t>
            </a:r>
            <a:r>
              <a:rPr lang="pl-PL" dirty="0" smtClean="0">
                <a:latin typeface="Arial Narrow" pitchFamily="34" charset="0"/>
                <a:cs typeface="Arial" pitchFamily="34" charset="0"/>
              </a:rPr>
              <a:t>255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 Narrow" pitchFamily="34" charset="0"/>
                <a:cs typeface="Arial" pitchFamily="34" charset="0"/>
              </a:rPr>
              <a:t>²</a:t>
            </a:r>
            <a:endParaRPr lang="pl-PL" dirty="0" smtClean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magazynowa: 434 m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²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wspólna: 785 m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²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Miejsca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parkingowe: </a:t>
            </a:r>
            <a:r>
              <a:rPr lang="pl-PL" dirty="0" smtClean="0">
                <a:latin typeface="Arial Narrow" pitchFamily="34" charset="0"/>
                <a:cs typeface="Arial" pitchFamily="34" charset="0"/>
              </a:rPr>
              <a:t>72 osobowe  + 5 dostawcze</a:t>
            </a:r>
            <a:endParaRPr lang="pl-PL" dirty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Liczba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zatrudnionych: ok. 400 </a:t>
            </a:r>
            <a:r>
              <a:rPr lang="pl-PL" dirty="0" smtClean="0">
                <a:latin typeface="Arial Narrow" pitchFamily="34" charset="0"/>
                <a:cs typeface="Arial" pitchFamily="34" charset="0"/>
              </a:rPr>
              <a:t>osób</a:t>
            </a:r>
            <a:endParaRPr lang="pl-PL" b="1" u="sng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582516" y="185167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całkowita: </a:t>
            </a:r>
            <a:r>
              <a:rPr lang="pl-PL" b="1" dirty="0">
                <a:latin typeface="Arial Narrow" pitchFamily="34" charset="0"/>
                <a:cs typeface="Arial" pitchFamily="34" charset="0"/>
              </a:rPr>
              <a:t>12 800 m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²</a:t>
            </a:r>
            <a:r>
              <a:rPr lang="pl-PL" b="1" dirty="0">
                <a:latin typeface="Arial Narrow" pitchFamily="34" charset="0"/>
                <a:cs typeface="Arial" pitchFamily="34" charset="0"/>
              </a:rPr>
              <a:t> + </a:t>
            </a:r>
            <a:r>
              <a:rPr lang="pl-PL" b="1" dirty="0" smtClean="0">
                <a:latin typeface="Arial Narrow" pitchFamily="34" charset="0"/>
                <a:cs typeface="Arial" pitchFamily="34" charset="0"/>
              </a:rPr>
              <a:t>20 </a:t>
            </a:r>
            <a:r>
              <a:rPr lang="pl-PL" b="1" dirty="0">
                <a:latin typeface="Arial Narrow" pitchFamily="34" charset="0"/>
                <a:cs typeface="Arial" pitchFamily="34" charset="0"/>
              </a:rPr>
              <a:t>ha</a:t>
            </a:r>
            <a:endParaRPr lang="pl-PL" dirty="0" smtClean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biurowo – laboratoryjna: 5 800 m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²</a:t>
            </a:r>
            <a:endParaRPr lang="pl-PL" dirty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Powierzchnia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produkcyjna: 6 000 m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²</a:t>
            </a:r>
            <a:endParaRPr lang="pl-PL" dirty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Plac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składowy: 975 m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²</a:t>
            </a:r>
            <a:endParaRPr lang="pl-PL" dirty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Miejsca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parkingowe: 328 </a:t>
            </a:r>
            <a:r>
              <a:rPr lang="pl-PL" dirty="0" smtClean="0">
                <a:latin typeface="Arial Narrow" pitchFamily="34" charset="0"/>
                <a:cs typeface="Arial" pitchFamily="34" charset="0"/>
              </a:rPr>
              <a:t>osobowe +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20 ciężarowe</a:t>
            </a: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Liczba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zatrudnionych: ok. 800 </a:t>
            </a:r>
            <a:endParaRPr lang="pl-PL" dirty="0" smtClean="0">
              <a:latin typeface="Arial Narrow" pitchFamily="34" charset="0"/>
              <a:cs typeface="Arial" pitchFamily="34" charset="0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Font typeface="Wingdings" pitchFamily="2" charset="2"/>
              <a:buChar char="q"/>
              <a:defRPr/>
            </a:pPr>
            <a:r>
              <a:rPr lang="pl-PL" dirty="0" smtClean="0">
                <a:latin typeface="Arial Narrow" pitchFamily="34" charset="0"/>
                <a:cs typeface="Arial" pitchFamily="34" charset="0"/>
              </a:rPr>
              <a:t>Tereny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inwestycyjne: </a:t>
            </a:r>
            <a:r>
              <a:rPr lang="pl-PL" dirty="0" smtClean="0">
                <a:latin typeface="Arial Narrow" pitchFamily="34" charset="0"/>
                <a:cs typeface="Arial" pitchFamily="34" charset="0"/>
              </a:rPr>
              <a:t>20 </a:t>
            </a:r>
            <a:r>
              <a:rPr lang="pl-PL" dirty="0">
                <a:latin typeface="Arial Narrow" pitchFamily="34" charset="0"/>
                <a:cs typeface="Arial" pitchFamily="34" charset="0"/>
              </a:rPr>
              <a:t>ha</a:t>
            </a:r>
            <a:endParaRPr lang="en-US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896735" y="4377758"/>
            <a:ext cx="5339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FF6600"/>
                </a:solidFill>
                <a:latin typeface="Arial Narrow" pitchFamily="34" charset="0"/>
                <a:cs typeface="Arial" pitchFamily="34" charset="0"/>
              </a:rPr>
              <a:t>RAZEM: </a:t>
            </a:r>
            <a:r>
              <a:rPr lang="pl-PL" sz="2400" b="1" u="sng" dirty="0">
                <a:solidFill>
                  <a:srgbClr val="FF6600"/>
                </a:solidFill>
                <a:latin typeface="Arial Narrow" pitchFamily="34" charset="0"/>
                <a:cs typeface="Arial" pitchFamily="34" charset="0"/>
              </a:rPr>
              <a:t>17 335 m</a:t>
            </a:r>
            <a:r>
              <a:rPr lang="en-US" sz="2400" b="1" dirty="0">
                <a:solidFill>
                  <a:srgbClr val="FF6600"/>
                </a:solidFill>
                <a:latin typeface="Arial Narrow" pitchFamily="34" charset="0"/>
                <a:cs typeface="Arial" pitchFamily="34" charset="0"/>
              </a:rPr>
              <a:t>²</a:t>
            </a:r>
            <a:r>
              <a:rPr lang="pl-PL" sz="2400" b="1" dirty="0">
                <a:solidFill>
                  <a:srgbClr val="FF6600"/>
                </a:solidFill>
                <a:latin typeface="Arial Narrow" pitchFamily="34" charset="0"/>
                <a:cs typeface="Arial" pitchFamily="34" charset="0"/>
              </a:rPr>
              <a:t>         WARTOŚĆ: </a:t>
            </a:r>
            <a:r>
              <a:rPr lang="pl-PL" sz="2400" b="1" u="sng" dirty="0">
                <a:solidFill>
                  <a:srgbClr val="FF6600"/>
                </a:solidFill>
                <a:latin typeface="Arial Narrow" pitchFamily="34" charset="0"/>
                <a:cs typeface="Arial" pitchFamily="34" charset="0"/>
              </a:rPr>
              <a:t>85 mln </a:t>
            </a:r>
            <a:endParaRPr lang="pl-PL" sz="2400" dirty="0">
              <a:solidFill>
                <a:srgbClr val="FF6600"/>
              </a:solidFill>
              <a:latin typeface="Arial Narrow" pitchFamily="34" charset="0"/>
            </a:endParaRPr>
          </a:p>
        </p:txBody>
      </p:sp>
      <p:pic>
        <p:nvPicPr>
          <p:cNvPr id="9" name="Picture 15" descr="cennik IT_P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6" y="1104721"/>
            <a:ext cx="4555013" cy="74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cennik_CT_P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516" y="1104721"/>
            <a:ext cx="4177159" cy="7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4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Infrastruktura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Inkubatora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Technologicznego				STREFA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92" y="780843"/>
            <a:ext cx="9149591" cy="427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-20537"/>
            <a:ext cx="9144000" cy="80138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-5591" y="5052341"/>
            <a:ext cx="9144000" cy="10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51760" y="258202"/>
            <a:ext cx="86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Infrastruktura </a:t>
            </a:r>
            <a:r>
              <a:rPr lang="pl-PL" b="1" dirty="0" smtClean="0">
                <a:solidFill>
                  <a:schemeClr val="bg1"/>
                </a:solidFill>
                <a:latin typeface="Arial Narrow" pitchFamily="34" charset="0"/>
              </a:rPr>
              <a:t>Inkubatora </a:t>
            </a:r>
            <a:r>
              <a:rPr lang="pl-PL" b="1" dirty="0">
                <a:solidFill>
                  <a:schemeClr val="bg1"/>
                </a:solidFill>
                <a:latin typeface="Arial Narrow" pitchFamily="34" charset="0"/>
              </a:rPr>
              <a:t>Technologicznego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0843"/>
            <a:ext cx="4398080" cy="42714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8080" y="780843"/>
            <a:ext cx="4740330" cy="427149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4467566"/>
            <a:ext cx="406794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przestrzeń 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dopasowana </a:t>
            </a:r>
            <a:r>
              <a:rPr lang="pl-PL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indywidualnych potrzeb przedsiębiorcy </a:t>
            </a:r>
            <a:endParaRPr lang="pl-PL" sz="1600" b="1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6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1025</Words>
  <Application>Microsoft Office PowerPoint</Application>
  <PresentationFormat>Pokaz na ekranie (16:9)</PresentationFormat>
  <Paragraphs>217</Paragraphs>
  <Slides>35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37" baseType="lpstr">
      <vt:lpstr>WidescreenPresentation</vt:lpstr>
      <vt:lpstr>Summer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2011-11-25T19:05:15Z</dcterms:created>
  <dcterms:modified xsi:type="dcterms:W3CDTF">2012-02-16T20:53:27Z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1045</vt:i4>
  </property>
  <property fmtid="{D5CDD505-2E9C-101B-9397-08002B2CF9AE}" pid="3" name="_Version">
    <vt:lpwstr>12.0.4518</vt:lpwstr>
  </property>
</Properties>
</file>